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76" r:id="rId2"/>
    <p:sldId id="742" r:id="rId3"/>
    <p:sldId id="743" r:id="rId4"/>
    <p:sldId id="682" r:id="rId5"/>
    <p:sldId id="692" r:id="rId6"/>
    <p:sldId id="744" r:id="rId7"/>
    <p:sldId id="745" r:id="rId8"/>
    <p:sldId id="694" r:id="rId9"/>
    <p:sldId id="746" r:id="rId10"/>
    <p:sldId id="747" r:id="rId11"/>
    <p:sldId id="748" r:id="rId12"/>
    <p:sldId id="749" r:id="rId13"/>
    <p:sldId id="750"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295" autoAdjust="0"/>
    <p:restoredTop sz="94660"/>
  </p:normalViewPr>
  <p:slideViewPr>
    <p:cSldViewPr snapToGrid="0">
      <p:cViewPr varScale="1">
        <p:scale>
          <a:sx n="109" d="100"/>
          <a:sy n="109" d="100"/>
        </p:scale>
        <p:origin x="138" y="3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hasCustomPrompt="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396DBC2-4B83-4E05-8339-32826F083F81}" type="datetimeFigureOut">
              <a:rPr lang="fr-FR" smtClean="0"/>
              <a:t>22/02/2021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hasCustomPrompt="1"/>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hasCustomPrompt="1"/>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396DBC2-4B83-4E05-8339-32826F083F81}" type="datetimeFigureOut">
              <a:rPr lang="fr-FR" smtClean="0"/>
              <a:t>22/02/2021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396DBC2-4B83-4E05-8339-32826F083F81}" type="datetimeFigureOut">
              <a:rPr lang="fr-FR" smtClean="0"/>
              <a:t>22/02/2021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396DBC2-4B83-4E05-8339-32826F083F81}" type="datetimeFigureOut">
              <a:rPr lang="fr-FR" smtClean="0"/>
              <a:t>22/02/2021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22/02/2021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22/02/2021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96DBC2-4B83-4E05-8339-32826F083F81}" type="datetimeFigureOut">
              <a:rPr lang="fr-FR" smtClean="0"/>
              <a:t>22/02/2021</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3597E-AFB2-47AD-894A-3EC1337FA467}"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Emploi du palier inutile de 2SA</a:t>
            </a:r>
          </a:p>
          <a:p>
            <a:r>
              <a:rPr lang="fr-FR" b="1" dirty="0" smtClean="0"/>
              <a:t>Exercice 1</a:t>
            </a:r>
          </a:p>
          <a:p>
            <a:pPr algn="l"/>
            <a:r>
              <a:rPr lang="fr-FR" b="1" dirty="0"/>
              <a:t>	</a:t>
            </a:r>
            <a:r>
              <a:rPr lang="fr-FR" dirty="0" smtClean="0"/>
              <a:t>Votre partenaire a ouvert d’1SA. Calculez le plancher et le plafond de votre camp et donnez votre enchère</a:t>
            </a:r>
          </a:p>
          <a:p>
            <a:pPr algn="l"/>
            <a:endParaRPr lang="fr-FR" dirty="0"/>
          </a:p>
          <a:p>
            <a:pPr algn="l"/>
            <a:endParaRPr lang="fr-FR" dirty="0" smtClean="0"/>
          </a:p>
          <a:p>
            <a:pPr algn="l"/>
            <a:endParaRPr lang="fr-FR" dirty="0"/>
          </a:p>
          <a:p>
            <a:pPr algn="l"/>
            <a:endParaRPr lang="fr-FR" dirty="0" smtClean="0"/>
          </a:p>
          <a:p>
            <a:pPr algn="l"/>
            <a:endParaRPr lang="fr-FR" dirty="0"/>
          </a:p>
          <a:p>
            <a:pPr algn="l"/>
            <a:r>
              <a:rPr lang="fr-FR" dirty="0"/>
              <a:t>	</a:t>
            </a:r>
            <a:r>
              <a:rPr lang="fr-FR" dirty="0" smtClean="0"/>
              <a:t>La main n° 4 pose un problème car la force minimale conduirait à passer, mais la force maximale à appeler la manche à 3SA. Que faut-il déclarer ?</a:t>
            </a:r>
          </a:p>
          <a:p>
            <a:pPr algn="l"/>
            <a:r>
              <a:rPr lang="fr-FR" dirty="0" smtClean="0"/>
              <a:t>		enchère pessimiste supposant que l’ouvreur n’a que 15 points</a:t>
            </a:r>
          </a:p>
          <a:p>
            <a:pPr algn="l"/>
            <a:r>
              <a:rPr lang="fr-FR" dirty="0"/>
              <a:t>	</a:t>
            </a:r>
            <a:r>
              <a:rPr lang="fr-FR" dirty="0" smtClean="0"/>
              <a:t>	enchère optimiste qui peut amener à jouer un contrat trop élevé </a:t>
            </a: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3532072" y="3715936"/>
            <a:ext cx="175535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21 H</a:t>
            </a:r>
            <a:endParaRPr lang="fr-FR" sz="2400" b="1" dirty="0">
              <a:solidFill>
                <a:schemeClr val="tx1"/>
              </a:solidFill>
            </a:endParaRPr>
          </a:p>
        </p:txBody>
      </p:sp>
      <p:sp>
        <p:nvSpPr>
          <p:cNvPr id="6" name="Rectangle à coins arrondis 5"/>
          <p:cNvSpPr/>
          <p:nvPr/>
        </p:nvSpPr>
        <p:spPr>
          <a:xfrm>
            <a:off x="890955" y="3715936"/>
            <a:ext cx="2166547"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plancher</a:t>
            </a:r>
            <a:endParaRPr lang="fr-FR" sz="2400" b="1" dirty="0">
              <a:solidFill>
                <a:schemeClr val="tx1"/>
              </a:solidFill>
            </a:endParaRPr>
          </a:p>
        </p:txBody>
      </p:sp>
      <p:sp>
        <p:nvSpPr>
          <p:cNvPr id="7" name="Rectangle à coins arrondis 6"/>
          <p:cNvSpPr/>
          <p:nvPr/>
        </p:nvSpPr>
        <p:spPr>
          <a:xfrm>
            <a:off x="890954" y="4095939"/>
            <a:ext cx="2166547" cy="3707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plafond</a:t>
            </a:r>
            <a:endParaRPr lang="fr-FR" sz="2400" b="1" dirty="0">
              <a:solidFill>
                <a:schemeClr val="tx1"/>
              </a:solidFill>
            </a:endParaRPr>
          </a:p>
        </p:txBody>
      </p:sp>
      <p:sp>
        <p:nvSpPr>
          <p:cNvPr id="8" name="Rectangle à coins arrondis 7"/>
          <p:cNvSpPr/>
          <p:nvPr/>
        </p:nvSpPr>
        <p:spPr>
          <a:xfrm>
            <a:off x="898172" y="4464331"/>
            <a:ext cx="2166547" cy="33097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déclaration</a:t>
            </a:r>
            <a:endParaRPr lang="fr-FR" sz="2400" b="1" dirty="0">
              <a:solidFill>
                <a:schemeClr val="tx1"/>
              </a:solidFill>
            </a:endParaRPr>
          </a:p>
        </p:txBody>
      </p:sp>
      <p:sp>
        <p:nvSpPr>
          <p:cNvPr id="9" name="Rectangle à coins arrondis 8"/>
          <p:cNvSpPr/>
          <p:nvPr/>
        </p:nvSpPr>
        <p:spPr>
          <a:xfrm>
            <a:off x="3532071" y="4095938"/>
            <a:ext cx="1755355"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23 H</a:t>
            </a:r>
            <a:endParaRPr lang="fr-FR" sz="2400" b="1" dirty="0">
              <a:solidFill>
                <a:schemeClr val="tx1"/>
              </a:solidFill>
            </a:endParaRPr>
          </a:p>
        </p:txBody>
      </p:sp>
      <p:sp>
        <p:nvSpPr>
          <p:cNvPr id="10" name="Rectangle à coins arrondis 9"/>
          <p:cNvSpPr/>
          <p:nvPr/>
        </p:nvSpPr>
        <p:spPr>
          <a:xfrm>
            <a:off x="3539289" y="4464330"/>
            <a:ext cx="175535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passe</a:t>
            </a:r>
            <a:endParaRPr lang="fr-FR" sz="2400" b="1" dirty="0">
              <a:solidFill>
                <a:schemeClr val="tx1"/>
              </a:solidFill>
            </a:endParaRPr>
          </a:p>
        </p:txBody>
      </p:sp>
      <p:sp>
        <p:nvSpPr>
          <p:cNvPr id="11" name="Rectangle à coins arrondis 10"/>
          <p:cNvSpPr/>
          <p:nvPr/>
        </p:nvSpPr>
        <p:spPr>
          <a:xfrm>
            <a:off x="5365660" y="3715936"/>
            <a:ext cx="174190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25 H</a:t>
            </a:r>
            <a:endParaRPr lang="fr-FR" sz="2400" b="1" dirty="0">
              <a:solidFill>
                <a:schemeClr val="tx1"/>
              </a:solidFill>
            </a:endParaRPr>
          </a:p>
        </p:txBody>
      </p:sp>
      <p:sp>
        <p:nvSpPr>
          <p:cNvPr id="12" name="Rectangle à coins arrondis 11"/>
          <p:cNvSpPr/>
          <p:nvPr/>
        </p:nvSpPr>
        <p:spPr>
          <a:xfrm>
            <a:off x="5365659" y="4095938"/>
            <a:ext cx="1741905"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27 H</a:t>
            </a:r>
            <a:endParaRPr lang="fr-FR" sz="2400" b="1" dirty="0">
              <a:solidFill>
                <a:schemeClr val="tx1"/>
              </a:solidFill>
            </a:endParaRPr>
          </a:p>
        </p:txBody>
      </p:sp>
      <p:sp>
        <p:nvSpPr>
          <p:cNvPr id="13" name="Rectangle à coins arrondis 12"/>
          <p:cNvSpPr/>
          <p:nvPr/>
        </p:nvSpPr>
        <p:spPr>
          <a:xfrm>
            <a:off x="5372877" y="4464330"/>
            <a:ext cx="174190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14" name="Rectangle à coins arrondis 13"/>
          <p:cNvSpPr/>
          <p:nvPr/>
        </p:nvSpPr>
        <p:spPr>
          <a:xfrm>
            <a:off x="7172349" y="3715936"/>
            <a:ext cx="1755356"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27 H</a:t>
            </a:r>
            <a:endParaRPr lang="fr-FR" sz="2400" b="1" dirty="0">
              <a:solidFill>
                <a:schemeClr val="tx1"/>
              </a:solidFill>
            </a:endParaRPr>
          </a:p>
        </p:txBody>
      </p:sp>
      <p:sp>
        <p:nvSpPr>
          <p:cNvPr id="15" name="Rectangle à coins arrondis 14"/>
          <p:cNvSpPr/>
          <p:nvPr/>
        </p:nvSpPr>
        <p:spPr>
          <a:xfrm>
            <a:off x="7172348" y="4095938"/>
            <a:ext cx="1755356"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29 H</a:t>
            </a:r>
            <a:endParaRPr lang="fr-FR" sz="2400" b="1" dirty="0">
              <a:solidFill>
                <a:schemeClr val="tx1"/>
              </a:solidFill>
            </a:endParaRPr>
          </a:p>
        </p:txBody>
      </p:sp>
      <p:sp>
        <p:nvSpPr>
          <p:cNvPr id="16" name="Rectangle à coins arrondis 15"/>
          <p:cNvSpPr/>
          <p:nvPr/>
        </p:nvSpPr>
        <p:spPr>
          <a:xfrm>
            <a:off x="7179565" y="4464330"/>
            <a:ext cx="1755357"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17" name="Rectangle à coins arrondis 16"/>
          <p:cNvSpPr/>
          <p:nvPr/>
        </p:nvSpPr>
        <p:spPr>
          <a:xfrm>
            <a:off x="8992487" y="2279173"/>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2</a:t>
            </a:r>
            <a:endParaRPr lang="fr-FR" sz="2400" b="1" dirty="0">
              <a:solidFill>
                <a:schemeClr val="tx1"/>
              </a:solidFill>
            </a:endParaRPr>
          </a:p>
          <a:p>
            <a:r>
              <a:rPr lang="fr-FR" sz="2400" dirty="0" smtClean="0">
                <a:solidFill>
                  <a:srgbClr val="FF0000"/>
                </a:solidFill>
              </a:rPr>
              <a:t>♥ </a:t>
            </a:r>
            <a:r>
              <a:rPr lang="fr-FR" sz="2400" b="1" dirty="0" smtClean="0">
                <a:solidFill>
                  <a:schemeClr val="tx1"/>
                </a:solidFill>
              </a:rPr>
              <a:t>V 9 3</a:t>
            </a:r>
          </a:p>
          <a:p>
            <a:r>
              <a:rPr lang="fr-FR" sz="2400" dirty="0" smtClean="0">
                <a:solidFill>
                  <a:srgbClr val="FFC000"/>
                </a:solidFill>
              </a:rPr>
              <a:t>♦ </a:t>
            </a:r>
            <a:r>
              <a:rPr lang="fr-FR" sz="2400" b="1" dirty="0" smtClean="0">
                <a:solidFill>
                  <a:schemeClr val="tx1"/>
                </a:solidFill>
              </a:rPr>
              <a:t>R 10 5 2</a:t>
            </a:r>
            <a:endParaRPr lang="fr-FR" sz="2400" b="1" dirty="0">
              <a:solidFill>
                <a:schemeClr val="tx1"/>
              </a:solidFill>
            </a:endParaRPr>
          </a:p>
          <a:p>
            <a:r>
              <a:rPr lang="fr-FR" sz="2400" dirty="0">
                <a:solidFill>
                  <a:srgbClr val="00B050"/>
                </a:solidFill>
              </a:rPr>
              <a:t>♣ </a:t>
            </a:r>
            <a:r>
              <a:rPr lang="fr-FR" sz="2400" b="1" dirty="0">
                <a:solidFill>
                  <a:schemeClr val="tx1"/>
                </a:solidFill>
              </a:rPr>
              <a:t>R </a:t>
            </a:r>
            <a:r>
              <a:rPr lang="fr-FR" sz="2400" b="1" dirty="0" smtClean="0">
                <a:solidFill>
                  <a:schemeClr val="tx1"/>
                </a:solidFill>
              </a:rPr>
              <a:t>7 4 3</a:t>
            </a:r>
            <a:endParaRPr lang="fr-FR" sz="2400" b="1" dirty="0">
              <a:solidFill>
                <a:schemeClr val="tx1"/>
              </a:solidFill>
            </a:endParaRPr>
          </a:p>
        </p:txBody>
      </p:sp>
      <p:sp>
        <p:nvSpPr>
          <p:cNvPr id="18" name="Rectangle à coins arrondis 17"/>
          <p:cNvSpPr/>
          <p:nvPr/>
        </p:nvSpPr>
        <p:spPr>
          <a:xfrm>
            <a:off x="8992487" y="3715936"/>
            <a:ext cx="1755356"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24 H</a:t>
            </a:r>
            <a:endParaRPr lang="fr-FR" sz="2400" b="1" dirty="0">
              <a:solidFill>
                <a:schemeClr val="tx1"/>
              </a:solidFill>
            </a:endParaRPr>
          </a:p>
        </p:txBody>
      </p:sp>
      <p:sp>
        <p:nvSpPr>
          <p:cNvPr id="19" name="Rectangle à coins arrondis 18"/>
          <p:cNvSpPr/>
          <p:nvPr/>
        </p:nvSpPr>
        <p:spPr>
          <a:xfrm>
            <a:off x="8992486" y="4095938"/>
            <a:ext cx="1755356"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26 H</a:t>
            </a:r>
            <a:endParaRPr lang="fr-FR" sz="2400" b="1" dirty="0">
              <a:solidFill>
                <a:schemeClr val="tx1"/>
              </a:solidFill>
            </a:endParaRPr>
          </a:p>
        </p:txBody>
      </p:sp>
      <p:sp>
        <p:nvSpPr>
          <p:cNvPr id="20" name="Rectangle à coins arrondis 19"/>
          <p:cNvSpPr/>
          <p:nvPr/>
        </p:nvSpPr>
        <p:spPr>
          <a:xfrm>
            <a:off x="8999704" y="4464330"/>
            <a:ext cx="175535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a:t>
            </a:r>
          </a:p>
        </p:txBody>
      </p:sp>
      <p:sp>
        <p:nvSpPr>
          <p:cNvPr id="25" name="Rectangle à coins arrondis 24"/>
          <p:cNvSpPr/>
          <p:nvPr/>
        </p:nvSpPr>
        <p:spPr>
          <a:xfrm>
            <a:off x="7172349" y="2279114"/>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V 5 2</a:t>
            </a:r>
            <a:endParaRPr lang="fr-FR" sz="2400" b="1" dirty="0">
              <a:solidFill>
                <a:schemeClr val="tx1"/>
              </a:solidFill>
            </a:endParaRPr>
          </a:p>
          <a:p>
            <a:r>
              <a:rPr lang="fr-FR" sz="2400" dirty="0">
                <a:solidFill>
                  <a:srgbClr val="FF0000"/>
                </a:solidFill>
              </a:rPr>
              <a:t>♥ </a:t>
            </a:r>
            <a:r>
              <a:rPr lang="fr-FR" sz="2400" b="1" dirty="0" smtClean="0">
                <a:solidFill>
                  <a:schemeClr val="tx1"/>
                </a:solidFill>
              </a:rPr>
              <a:t>A 8 3</a:t>
            </a:r>
            <a:endParaRPr lang="fr-FR" sz="2400" b="1" dirty="0">
              <a:solidFill>
                <a:schemeClr val="tx1"/>
              </a:solidFill>
            </a:endParaRPr>
          </a:p>
          <a:p>
            <a:r>
              <a:rPr lang="fr-FR" sz="2400" dirty="0">
                <a:solidFill>
                  <a:srgbClr val="FFC000"/>
                </a:solidFill>
              </a:rPr>
              <a:t>♦ </a:t>
            </a:r>
            <a:r>
              <a:rPr lang="fr-FR" sz="2400" b="1" dirty="0">
                <a:solidFill>
                  <a:schemeClr val="tx1"/>
                </a:solidFill>
              </a:rPr>
              <a:t>D </a:t>
            </a:r>
            <a:r>
              <a:rPr lang="fr-FR" sz="2400" b="1" dirty="0" smtClean="0">
                <a:solidFill>
                  <a:schemeClr val="tx1"/>
                </a:solidFill>
              </a:rPr>
              <a:t>V 5</a:t>
            </a:r>
            <a:endParaRPr lang="fr-FR" sz="2400" b="1" dirty="0">
              <a:solidFill>
                <a:schemeClr val="tx1"/>
              </a:solidFill>
            </a:endParaRPr>
          </a:p>
          <a:p>
            <a:r>
              <a:rPr lang="fr-FR" sz="2400" dirty="0">
                <a:solidFill>
                  <a:srgbClr val="00B050"/>
                </a:solidFill>
              </a:rPr>
              <a:t>♣ </a:t>
            </a:r>
            <a:r>
              <a:rPr lang="fr-FR" sz="2400" b="1" dirty="0" smtClean="0">
                <a:solidFill>
                  <a:schemeClr val="tx1"/>
                </a:solidFill>
              </a:rPr>
              <a:t>V 5 2</a:t>
            </a:r>
            <a:endParaRPr lang="fr-FR" sz="2400" b="1" dirty="0">
              <a:solidFill>
                <a:schemeClr val="tx1"/>
              </a:solidFill>
            </a:endParaRPr>
          </a:p>
        </p:txBody>
      </p:sp>
      <p:sp>
        <p:nvSpPr>
          <p:cNvPr id="26" name="Rectangle à coins arrondis 25"/>
          <p:cNvSpPr/>
          <p:nvPr/>
        </p:nvSpPr>
        <p:spPr>
          <a:xfrm>
            <a:off x="5352211" y="2279114"/>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A </a:t>
            </a:r>
            <a:r>
              <a:rPr lang="fr-FR" sz="2400" b="1" dirty="0" smtClean="0">
                <a:solidFill>
                  <a:schemeClr val="tx1"/>
                </a:solidFill>
              </a:rPr>
              <a:t>9 4 3</a:t>
            </a:r>
            <a:endParaRPr lang="fr-FR" sz="2400" b="1" dirty="0">
              <a:solidFill>
                <a:schemeClr val="tx1"/>
              </a:solidFill>
            </a:endParaRPr>
          </a:p>
          <a:p>
            <a:r>
              <a:rPr lang="fr-FR" sz="2400" dirty="0">
                <a:solidFill>
                  <a:srgbClr val="FF0000"/>
                </a:solidFill>
              </a:rPr>
              <a:t>♥ </a:t>
            </a:r>
            <a:r>
              <a:rPr lang="fr-FR" sz="2400" b="1" dirty="0">
                <a:solidFill>
                  <a:schemeClr val="tx1"/>
                </a:solidFill>
              </a:rPr>
              <a:t>R </a:t>
            </a:r>
            <a:r>
              <a:rPr lang="fr-FR" sz="2400" b="1" dirty="0" smtClean="0">
                <a:solidFill>
                  <a:schemeClr val="tx1"/>
                </a:solidFill>
              </a:rPr>
              <a:t>8 2</a:t>
            </a:r>
            <a:endParaRPr lang="fr-FR" sz="2400" b="1" dirty="0">
              <a:solidFill>
                <a:schemeClr val="tx1"/>
              </a:solidFill>
            </a:endParaRPr>
          </a:p>
          <a:p>
            <a:r>
              <a:rPr lang="fr-FR" sz="2400" dirty="0">
                <a:solidFill>
                  <a:srgbClr val="FFC000"/>
                </a:solidFill>
              </a:rPr>
              <a:t>♦ </a:t>
            </a:r>
            <a:r>
              <a:rPr lang="fr-FR" sz="2400" b="1" dirty="0">
                <a:solidFill>
                  <a:schemeClr val="tx1"/>
                </a:solidFill>
              </a:rPr>
              <a:t>D 7 </a:t>
            </a:r>
            <a:r>
              <a:rPr lang="fr-FR" sz="2400" b="1" dirty="0" smtClean="0">
                <a:solidFill>
                  <a:schemeClr val="tx1"/>
                </a:solidFill>
              </a:rPr>
              <a:t>5 4</a:t>
            </a:r>
            <a:endParaRPr lang="fr-FR" sz="2400" b="1" dirty="0">
              <a:solidFill>
                <a:schemeClr val="tx1"/>
              </a:solidFill>
            </a:endParaRPr>
          </a:p>
          <a:p>
            <a:r>
              <a:rPr lang="fr-FR" sz="2400" dirty="0">
                <a:solidFill>
                  <a:srgbClr val="00B050"/>
                </a:solidFill>
              </a:rPr>
              <a:t>♣ </a:t>
            </a:r>
            <a:r>
              <a:rPr lang="fr-FR" sz="2400" b="1" dirty="0">
                <a:solidFill>
                  <a:schemeClr val="tx1"/>
                </a:solidFill>
              </a:rPr>
              <a:t>V </a:t>
            </a:r>
            <a:r>
              <a:rPr lang="fr-FR" sz="2400" b="1" dirty="0" smtClean="0">
                <a:solidFill>
                  <a:schemeClr val="tx1"/>
                </a:solidFill>
              </a:rPr>
              <a:t>3</a:t>
            </a:r>
            <a:endParaRPr lang="fr-FR" sz="2400" b="1" dirty="0">
              <a:solidFill>
                <a:schemeClr val="tx1"/>
              </a:solidFill>
            </a:endParaRPr>
          </a:p>
        </p:txBody>
      </p:sp>
      <p:sp>
        <p:nvSpPr>
          <p:cNvPr id="27" name="Rectangle à coins arrondis 26"/>
          <p:cNvSpPr/>
          <p:nvPr/>
        </p:nvSpPr>
        <p:spPr>
          <a:xfrm>
            <a:off x="3532072" y="2279114"/>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a:t>
            </a:r>
            <a:r>
              <a:rPr lang="fr-FR" sz="2400" b="1" dirty="0">
                <a:solidFill>
                  <a:schemeClr val="tx1"/>
                </a:solidFill>
              </a:rPr>
              <a:t>6 3</a:t>
            </a:r>
          </a:p>
          <a:p>
            <a:r>
              <a:rPr lang="fr-FR" sz="2400" dirty="0">
                <a:solidFill>
                  <a:srgbClr val="FF0000"/>
                </a:solidFill>
              </a:rPr>
              <a:t>♥ </a:t>
            </a:r>
            <a:r>
              <a:rPr lang="fr-FR" sz="2400" b="1" dirty="0" smtClean="0">
                <a:solidFill>
                  <a:schemeClr val="tx1"/>
                </a:solidFill>
              </a:rPr>
              <a:t>A 5 4 3</a:t>
            </a:r>
            <a:endParaRPr lang="fr-FR" sz="2400" b="1" dirty="0">
              <a:solidFill>
                <a:schemeClr val="tx1"/>
              </a:solidFill>
            </a:endParaRPr>
          </a:p>
          <a:p>
            <a:r>
              <a:rPr lang="fr-FR" sz="2400" dirty="0">
                <a:solidFill>
                  <a:srgbClr val="FFC000"/>
                </a:solidFill>
              </a:rPr>
              <a:t>♦ </a:t>
            </a:r>
            <a:r>
              <a:rPr lang="fr-FR" sz="2400" b="1" dirty="0">
                <a:solidFill>
                  <a:schemeClr val="tx1"/>
                </a:solidFill>
              </a:rPr>
              <a:t>V </a:t>
            </a:r>
            <a:r>
              <a:rPr lang="fr-FR" sz="2400" b="1" dirty="0" smtClean="0">
                <a:solidFill>
                  <a:schemeClr val="tx1"/>
                </a:solidFill>
              </a:rPr>
              <a:t>4 2</a:t>
            </a:r>
            <a:endParaRPr lang="fr-FR" sz="2400" b="1" dirty="0">
              <a:solidFill>
                <a:schemeClr val="tx1"/>
              </a:solidFill>
            </a:endParaRPr>
          </a:p>
          <a:p>
            <a:r>
              <a:rPr lang="fr-FR" sz="2400" dirty="0">
                <a:solidFill>
                  <a:srgbClr val="00B050"/>
                </a:solidFill>
              </a:rPr>
              <a:t>♣ </a:t>
            </a:r>
            <a:r>
              <a:rPr lang="fr-FR" sz="2400" b="1" dirty="0">
                <a:solidFill>
                  <a:schemeClr val="tx1"/>
                </a:solidFill>
              </a:rPr>
              <a:t>10 </a:t>
            </a:r>
            <a:r>
              <a:rPr lang="fr-FR" sz="2400" b="1" dirty="0" smtClean="0">
                <a:solidFill>
                  <a:schemeClr val="tx1"/>
                </a:solidFill>
              </a:rPr>
              <a:t>8 4</a:t>
            </a:r>
            <a:endParaRPr lang="fr-FR" sz="2400" b="1" dirty="0">
              <a:solidFill>
                <a:schemeClr val="tx1"/>
              </a:solidFill>
            </a:endParaRPr>
          </a:p>
        </p:txBody>
      </p:sp>
      <p:sp>
        <p:nvSpPr>
          <p:cNvPr id="28" name="Rectangle à coins arrondis 27"/>
          <p:cNvSpPr/>
          <p:nvPr/>
        </p:nvSpPr>
        <p:spPr>
          <a:xfrm>
            <a:off x="379048" y="5650243"/>
            <a:ext cx="1387230"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passe</a:t>
            </a:r>
            <a:endParaRPr lang="fr-FR" sz="2400" b="1" dirty="0">
              <a:solidFill>
                <a:schemeClr val="tx1"/>
              </a:solidFill>
            </a:endParaRPr>
          </a:p>
        </p:txBody>
      </p:sp>
      <p:sp>
        <p:nvSpPr>
          <p:cNvPr id="29" name="Rectangle à coins arrondis 28"/>
          <p:cNvSpPr/>
          <p:nvPr/>
        </p:nvSpPr>
        <p:spPr>
          <a:xfrm>
            <a:off x="379048" y="6110500"/>
            <a:ext cx="1387230"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barn(inVertical)">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arn(inVertical)">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barn(inVertical)">
                                      <p:cBhvr>
                                        <p:cTn id="59" dur="50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fltVal val="0"/>
                                          </p:val>
                                        </p:tav>
                                        <p:tav tm="100000">
                                          <p:val>
                                            <p:strVal val="#ppt_w"/>
                                          </p:val>
                                        </p:tav>
                                      </p:tavLst>
                                    </p:anim>
                                    <p:anim calcmode="lin" valueType="num">
                                      <p:cBhvr>
                                        <p:cTn id="65" dur="500" fill="hold"/>
                                        <p:tgtEl>
                                          <p:spTgt spid="26"/>
                                        </p:tgtEl>
                                        <p:attrNameLst>
                                          <p:attrName>ppt_h</p:attrName>
                                        </p:attrNameLst>
                                      </p:cBhvr>
                                      <p:tavLst>
                                        <p:tav tm="0">
                                          <p:val>
                                            <p:fltVal val="0"/>
                                          </p:val>
                                        </p:tav>
                                        <p:tav tm="100000">
                                          <p:val>
                                            <p:strVal val="#ppt_h"/>
                                          </p:val>
                                        </p:tav>
                                      </p:tavLst>
                                    </p:anim>
                                    <p:animEffect transition="in" filter="fade">
                                      <p:cBhvr>
                                        <p:cTn id="66" dur="500"/>
                                        <p:tgtEl>
                                          <p:spTgt spid="26"/>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barn(inVertical)">
                                      <p:cBhvr>
                                        <p:cTn id="71" dur="500"/>
                                        <p:tgtEl>
                                          <p:spTgt spid="11"/>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barn(inVertical)">
                                      <p:cBhvr>
                                        <p:cTn id="76" dur="500"/>
                                        <p:tgtEl>
                                          <p:spTgt spid="12"/>
                                        </p:tgtEl>
                                      </p:cBhvr>
                                    </p:animEffect>
                                  </p:childTnLst>
                                </p:cTn>
                              </p:par>
                            </p:childTnLst>
                          </p:cTn>
                        </p:par>
                      </p:childTnLst>
                    </p:cTn>
                  </p:par>
                  <p:par>
                    <p:cTn id="77" fill="hold">
                      <p:stCondLst>
                        <p:cond delay="indefinite"/>
                      </p:stCondLst>
                      <p:childTnLst>
                        <p:par>
                          <p:cTn id="78" fill="hold">
                            <p:stCondLst>
                              <p:cond delay="0"/>
                            </p:stCondLst>
                            <p:childTnLst>
                              <p:par>
                                <p:cTn id="79" presetID="16" presetClass="entr" presetSubtype="21" fill="hold" grpId="0" nodeType="click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barn(inVertical)">
                                      <p:cBhvr>
                                        <p:cTn id="81" dur="500"/>
                                        <p:tgtEl>
                                          <p:spTgt spid="13"/>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grpId="0" nodeType="click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p:cTn id="86" dur="500" fill="hold"/>
                                        <p:tgtEl>
                                          <p:spTgt spid="25"/>
                                        </p:tgtEl>
                                        <p:attrNameLst>
                                          <p:attrName>ppt_w</p:attrName>
                                        </p:attrNameLst>
                                      </p:cBhvr>
                                      <p:tavLst>
                                        <p:tav tm="0">
                                          <p:val>
                                            <p:fltVal val="0"/>
                                          </p:val>
                                        </p:tav>
                                        <p:tav tm="100000">
                                          <p:val>
                                            <p:strVal val="#ppt_w"/>
                                          </p:val>
                                        </p:tav>
                                      </p:tavLst>
                                    </p:anim>
                                    <p:anim calcmode="lin" valueType="num">
                                      <p:cBhvr>
                                        <p:cTn id="87" dur="500" fill="hold"/>
                                        <p:tgtEl>
                                          <p:spTgt spid="25"/>
                                        </p:tgtEl>
                                        <p:attrNameLst>
                                          <p:attrName>ppt_h</p:attrName>
                                        </p:attrNameLst>
                                      </p:cBhvr>
                                      <p:tavLst>
                                        <p:tav tm="0">
                                          <p:val>
                                            <p:fltVal val="0"/>
                                          </p:val>
                                        </p:tav>
                                        <p:tav tm="100000">
                                          <p:val>
                                            <p:strVal val="#ppt_h"/>
                                          </p:val>
                                        </p:tav>
                                      </p:tavLst>
                                    </p:anim>
                                    <p:animEffect transition="in" filter="fade">
                                      <p:cBhvr>
                                        <p:cTn id="88" dur="500"/>
                                        <p:tgtEl>
                                          <p:spTgt spid="25"/>
                                        </p:tgtEl>
                                      </p:cBhvr>
                                    </p:animEffect>
                                  </p:childTnLst>
                                </p:cTn>
                              </p:par>
                            </p:childTnLst>
                          </p:cTn>
                        </p:par>
                      </p:childTnLst>
                    </p:cTn>
                  </p:par>
                  <p:par>
                    <p:cTn id="89" fill="hold">
                      <p:stCondLst>
                        <p:cond delay="indefinite"/>
                      </p:stCondLst>
                      <p:childTnLst>
                        <p:par>
                          <p:cTn id="90" fill="hold">
                            <p:stCondLst>
                              <p:cond delay="0"/>
                            </p:stCondLst>
                            <p:childTnLst>
                              <p:par>
                                <p:cTn id="91" presetID="16" presetClass="entr" presetSubtype="21" fill="hold" grpId="0" nodeType="click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barn(inVertical)">
                                      <p:cBhvr>
                                        <p:cTn id="93" dur="500"/>
                                        <p:tgtEl>
                                          <p:spTgt spid="14"/>
                                        </p:tgtEl>
                                      </p:cBhvr>
                                    </p:animEffect>
                                  </p:childTnLst>
                                </p:cTn>
                              </p:par>
                            </p:childTnLst>
                          </p:cTn>
                        </p:par>
                      </p:childTnLst>
                    </p:cTn>
                  </p:par>
                  <p:par>
                    <p:cTn id="94" fill="hold">
                      <p:stCondLst>
                        <p:cond delay="indefinite"/>
                      </p:stCondLst>
                      <p:childTnLst>
                        <p:par>
                          <p:cTn id="95" fill="hold">
                            <p:stCondLst>
                              <p:cond delay="0"/>
                            </p:stCondLst>
                            <p:childTnLst>
                              <p:par>
                                <p:cTn id="96" presetID="16" presetClass="entr" presetSubtype="21" fill="hold" grpId="0" nodeType="clickEffect">
                                  <p:stCondLst>
                                    <p:cond delay="0"/>
                                  </p:stCondLst>
                                  <p:childTnLst>
                                    <p:set>
                                      <p:cBhvr>
                                        <p:cTn id="97" dur="1" fill="hold">
                                          <p:stCondLst>
                                            <p:cond delay="0"/>
                                          </p:stCondLst>
                                        </p:cTn>
                                        <p:tgtEl>
                                          <p:spTgt spid="15"/>
                                        </p:tgtEl>
                                        <p:attrNameLst>
                                          <p:attrName>style.visibility</p:attrName>
                                        </p:attrNameLst>
                                      </p:cBhvr>
                                      <p:to>
                                        <p:strVal val="visible"/>
                                      </p:to>
                                    </p:set>
                                    <p:animEffect transition="in" filter="barn(inVertical)">
                                      <p:cBhvr>
                                        <p:cTn id="98" dur="500"/>
                                        <p:tgtEl>
                                          <p:spTgt spid="15"/>
                                        </p:tgtEl>
                                      </p:cBhvr>
                                    </p:animEffect>
                                  </p:childTnLst>
                                </p:cTn>
                              </p:par>
                            </p:childTnLst>
                          </p:cTn>
                        </p:par>
                      </p:childTnLst>
                    </p:cTn>
                  </p:par>
                  <p:par>
                    <p:cTn id="99" fill="hold">
                      <p:stCondLst>
                        <p:cond delay="indefinite"/>
                      </p:stCondLst>
                      <p:childTnLst>
                        <p:par>
                          <p:cTn id="100" fill="hold">
                            <p:stCondLst>
                              <p:cond delay="0"/>
                            </p:stCondLst>
                            <p:childTnLst>
                              <p:par>
                                <p:cTn id="101" presetID="16" presetClass="entr" presetSubtype="21" fill="hold" grpId="0" nodeType="clickEffect">
                                  <p:stCondLst>
                                    <p:cond delay="0"/>
                                  </p:stCondLst>
                                  <p:childTnLst>
                                    <p:set>
                                      <p:cBhvr>
                                        <p:cTn id="102" dur="1" fill="hold">
                                          <p:stCondLst>
                                            <p:cond delay="0"/>
                                          </p:stCondLst>
                                        </p:cTn>
                                        <p:tgtEl>
                                          <p:spTgt spid="16"/>
                                        </p:tgtEl>
                                        <p:attrNameLst>
                                          <p:attrName>style.visibility</p:attrName>
                                        </p:attrNameLst>
                                      </p:cBhvr>
                                      <p:to>
                                        <p:strVal val="visible"/>
                                      </p:to>
                                    </p:set>
                                    <p:animEffect transition="in" filter="barn(inVertical)">
                                      <p:cBhvr>
                                        <p:cTn id="103" dur="500"/>
                                        <p:tgtEl>
                                          <p:spTgt spid="16"/>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grpId="0" nodeType="clickEffect">
                                  <p:stCondLst>
                                    <p:cond delay="0"/>
                                  </p:stCondLst>
                                  <p:childTnLst>
                                    <p:set>
                                      <p:cBhvr>
                                        <p:cTn id="107" dur="1" fill="hold">
                                          <p:stCondLst>
                                            <p:cond delay="0"/>
                                          </p:stCondLst>
                                        </p:cTn>
                                        <p:tgtEl>
                                          <p:spTgt spid="17"/>
                                        </p:tgtEl>
                                        <p:attrNameLst>
                                          <p:attrName>style.visibility</p:attrName>
                                        </p:attrNameLst>
                                      </p:cBhvr>
                                      <p:to>
                                        <p:strVal val="visible"/>
                                      </p:to>
                                    </p:set>
                                    <p:anim calcmode="lin" valueType="num">
                                      <p:cBhvr>
                                        <p:cTn id="108" dur="500" fill="hold"/>
                                        <p:tgtEl>
                                          <p:spTgt spid="17"/>
                                        </p:tgtEl>
                                        <p:attrNameLst>
                                          <p:attrName>ppt_w</p:attrName>
                                        </p:attrNameLst>
                                      </p:cBhvr>
                                      <p:tavLst>
                                        <p:tav tm="0">
                                          <p:val>
                                            <p:fltVal val="0"/>
                                          </p:val>
                                        </p:tav>
                                        <p:tav tm="100000">
                                          <p:val>
                                            <p:strVal val="#ppt_w"/>
                                          </p:val>
                                        </p:tav>
                                      </p:tavLst>
                                    </p:anim>
                                    <p:anim calcmode="lin" valueType="num">
                                      <p:cBhvr>
                                        <p:cTn id="109" dur="500" fill="hold"/>
                                        <p:tgtEl>
                                          <p:spTgt spid="17"/>
                                        </p:tgtEl>
                                        <p:attrNameLst>
                                          <p:attrName>ppt_h</p:attrName>
                                        </p:attrNameLst>
                                      </p:cBhvr>
                                      <p:tavLst>
                                        <p:tav tm="0">
                                          <p:val>
                                            <p:fltVal val="0"/>
                                          </p:val>
                                        </p:tav>
                                        <p:tav tm="100000">
                                          <p:val>
                                            <p:strVal val="#ppt_h"/>
                                          </p:val>
                                        </p:tav>
                                      </p:tavLst>
                                    </p:anim>
                                    <p:animEffect transition="in" filter="fade">
                                      <p:cBhvr>
                                        <p:cTn id="110" dur="500"/>
                                        <p:tgtEl>
                                          <p:spTgt spid="17"/>
                                        </p:tgtEl>
                                      </p:cBhvr>
                                    </p:animEffect>
                                  </p:childTnLst>
                                </p:cTn>
                              </p:par>
                            </p:childTnLst>
                          </p:cTn>
                        </p:par>
                      </p:childTnLst>
                    </p:cTn>
                  </p:par>
                  <p:par>
                    <p:cTn id="111" fill="hold">
                      <p:stCondLst>
                        <p:cond delay="indefinite"/>
                      </p:stCondLst>
                      <p:childTnLst>
                        <p:par>
                          <p:cTn id="112" fill="hold">
                            <p:stCondLst>
                              <p:cond delay="0"/>
                            </p:stCondLst>
                            <p:childTnLst>
                              <p:par>
                                <p:cTn id="113" presetID="16" presetClass="entr" presetSubtype="21" fill="hold" grpId="0" nodeType="clickEffect">
                                  <p:stCondLst>
                                    <p:cond delay="0"/>
                                  </p:stCondLst>
                                  <p:childTnLst>
                                    <p:set>
                                      <p:cBhvr>
                                        <p:cTn id="114" dur="1" fill="hold">
                                          <p:stCondLst>
                                            <p:cond delay="0"/>
                                          </p:stCondLst>
                                        </p:cTn>
                                        <p:tgtEl>
                                          <p:spTgt spid="18"/>
                                        </p:tgtEl>
                                        <p:attrNameLst>
                                          <p:attrName>style.visibility</p:attrName>
                                        </p:attrNameLst>
                                      </p:cBhvr>
                                      <p:to>
                                        <p:strVal val="visible"/>
                                      </p:to>
                                    </p:set>
                                    <p:animEffect transition="in" filter="barn(inVertical)">
                                      <p:cBhvr>
                                        <p:cTn id="115" dur="500"/>
                                        <p:tgtEl>
                                          <p:spTgt spid="18"/>
                                        </p:tgtEl>
                                      </p:cBhvr>
                                    </p:animEffect>
                                  </p:childTnLst>
                                </p:cTn>
                              </p:par>
                            </p:childTnLst>
                          </p:cTn>
                        </p:par>
                      </p:childTnLst>
                    </p:cTn>
                  </p:par>
                  <p:par>
                    <p:cTn id="116" fill="hold">
                      <p:stCondLst>
                        <p:cond delay="indefinite"/>
                      </p:stCondLst>
                      <p:childTnLst>
                        <p:par>
                          <p:cTn id="117" fill="hold">
                            <p:stCondLst>
                              <p:cond delay="0"/>
                            </p:stCondLst>
                            <p:childTnLst>
                              <p:par>
                                <p:cTn id="118" presetID="16" presetClass="entr" presetSubtype="21" fill="hold" grpId="0" nodeType="clickEffect">
                                  <p:stCondLst>
                                    <p:cond delay="0"/>
                                  </p:stCondLst>
                                  <p:childTnLst>
                                    <p:set>
                                      <p:cBhvr>
                                        <p:cTn id="119" dur="1" fill="hold">
                                          <p:stCondLst>
                                            <p:cond delay="0"/>
                                          </p:stCondLst>
                                        </p:cTn>
                                        <p:tgtEl>
                                          <p:spTgt spid="19"/>
                                        </p:tgtEl>
                                        <p:attrNameLst>
                                          <p:attrName>style.visibility</p:attrName>
                                        </p:attrNameLst>
                                      </p:cBhvr>
                                      <p:to>
                                        <p:strVal val="visible"/>
                                      </p:to>
                                    </p:set>
                                    <p:animEffect transition="in" filter="barn(inVertical)">
                                      <p:cBhvr>
                                        <p:cTn id="120" dur="500"/>
                                        <p:tgtEl>
                                          <p:spTgt spid="19"/>
                                        </p:tgtEl>
                                      </p:cBhvr>
                                    </p:animEffect>
                                  </p:childTnLst>
                                </p:cTn>
                              </p:par>
                            </p:childTnLst>
                          </p:cTn>
                        </p:par>
                      </p:childTnLst>
                    </p:cTn>
                  </p:par>
                  <p:par>
                    <p:cTn id="121" fill="hold">
                      <p:stCondLst>
                        <p:cond delay="indefinite"/>
                      </p:stCondLst>
                      <p:childTnLst>
                        <p:par>
                          <p:cTn id="122" fill="hold">
                            <p:stCondLst>
                              <p:cond delay="0"/>
                            </p:stCondLst>
                            <p:childTnLst>
                              <p:par>
                                <p:cTn id="123" presetID="16" presetClass="entr" presetSubtype="21" fill="hold" grpId="0" nodeType="clickEffect">
                                  <p:stCondLst>
                                    <p:cond delay="0"/>
                                  </p:stCondLst>
                                  <p:childTnLst>
                                    <p:set>
                                      <p:cBhvr>
                                        <p:cTn id="124" dur="1" fill="hold">
                                          <p:stCondLst>
                                            <p:cond delay="0"/>
                                          </p:stCondLst>
                                        </p:cTn>
                                        <p:tgtEl>
                                          <p:spTgt spid="20"/>
                                        </p:tgtEl>
                                        <p:attrNameLst>
                                          <p:attrName>style.visibility</p:attrName>
                                        </p:attrNameLst>
                                      </p:cBhvr>
                                      <p:to>
                                        <p:strVal val="visible"/>
                                      </p:to>
                                    </p:set>
                                    <p:animEffect transition="in" filter="barn(inVertical)">
                                      <p:cBhvr>
                                        <p:cTn id="125" dur="500"/>
                                        <p:tgtEl>
                                          <p:spTgt spid="20"/>
                                        </p:tgtEl>
                                      </p:cBhvr>
                                    </p:animEffec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nodeType="clickEffect">
                                  <p:stCondLst>
                                    <p:cond delay="0"/>
                                  </p:stCondLst>
                                  <p:childTnLst>
                                    <p:set>
                                      <p:cBhvr>
                                        <p:cTn id="129"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53" presetClass="entr" presetSubtype="16" fill="hold" grpId="0" nodeType="clickEffect">
                                  <p:stCondLst>
                                    <p:cond delay="0"/>
                                  </p:stCondLst>
                                  <p:childTnLst>
                                    <p:set>
                                      <p:cBhvr>
                                        <p:cTn id="133" dur="1" fill="hold">
                                          <p:stCondLst>
                                            <p:cond delay="0"/>
                                          </p:stCondLst>
                                        </p:cTn>
                                        <p:tgtEl>
                                          <p:spTgt spid="28"/>
                                        </p:tgtEl>
                                        <p:attrNameLst>
                                          <p:attrName>style.visibility</p:attrName>
                                        </p:attrNameLst>
                                      </p:cBhvr>
                                      <p:to>
                                        <p:strVal val="visible"/>
                                      </p:to>
                                    </p:set>
                                    <p:anim calcmode="lin" valueType="num">
                                      <p:cBhvr>
                                        <p:cTn id="134" dur="500" fill="hold"/>
                                        <p:tgtEl>
                                          <p:spTgt spid="28"/>
                                        </p:tgtEl>
                                        <p:attrNameLst>
                                          <p:attrName>ppt_w</p:attrName>
                                        </p:attrNameLst>
                                      </p:cBhvr>
                                      <p:tavLst>
                                        <p:tav tm="0">
                                          <p:val>
                                            <p:fltVal val="0"/>
                                          </p:val>
                                        </p:tav>
                                        <p:tav tm="100000">
                                          <p:val>
                                            <p:strVal val="#ppt_w"/>
                                          </p:val>
                                        </p:tav>
                                      </p:tavLst>
                                    </p:anim>
                                    <p:anim calcmode="lin" valueType="num">
                                      <p:cBhvr>
                                        <p:cTn id="135" dur="500" fill="hold"/>
                                        <p:tgtEl>
                                          <p:spTgt spid="28"/>
                                        </p:tgtEl>
                                        <p:attrNameLst>
                                          <p:attrName>ppt_h</p:attrName>
                                        </p:attrNameLst>
                                      </p:cBhvr>
                                      <p:tavLst>
                                        <p:tav tm="0">
                                          <p:val>
                                            <p:fltVal val="0"/>
                                          </p:val>
                                        </p:tav>
                                        <p:tav tm="100000">
                                          <p:val>
                                            <p:strVal val="#ppt_h"/>
                                          </p:val>
                                        </p:tav>
                                      </p:tavLst>
                                    </p:anim>
                                    <p:animEffect transition="in" filter="fade">
                                      <p:cBhvr>
                                        <p:cTn id="136" dur="500"/>
                                        <p:tgtEl>
                                          <p:spTgt spid="28"/>
                                        </p:tgtEl>
                                      </p:cBhvr>
                                    </p:animEffec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nodeType="clickEffect">
                                  <p:stCondLst>
                                    <p:cond delay="0"/>
                                  </p:stCondLst>
                                  <p:childTnLst>
                                    <p:set>
                                      <p:cBhvr>
                                        <p:cTn id="14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53" presetClass="entr" presetSubtype="16" fill="hold" grpId="0" nodeType="clickEffect">
                                  <p:stCondLst>
                                    <p:cond delay="0"/>
                                  </p:stCondLst>
                                  <p:childTnLst>
                                    <p:set>
                                      <p:cBhvr>
                                        <p:cTn id="144" dur="1" fill="hold">
                                          <p:stCondLst>
                                            <p:cond delay="0"/>
                                          </p:stCondLst>
                                        </p:cTn>
                                        <p:tgtEl>
                                          <p:spTgt spid="29"/>
                                        </p:tgtEl>
                                        <p:attrNameLst>
                                          <p:attrName>style.visibility</p:attrName>
                                        </p:attrNameLst>
                                      </p:cBhvr>
                                      <p:to>
                                        <p:strVal val="visible"/>
                                      </p:to>
                                    </p:set>
                                    <p:anim calcmode="lin" valueType="num">
                                      <p:cBhvr>
                                        <p:cTn id="145" dur="500" fill="hold"/>
                                        <p:tgtEl>
                                          <p:spTgt spid="29"/>
                                        </p:tgtEl>
                                        <p:attrNameLst>
                                          <p:attrName>ppt_w</p:attrName>
                                        </p:attrNameLst>
                                      </p:cBhvr>
                                      <p:tavLst>
                                        <p:tav tm="0">
                                          <p:val>
                                            <p:fltVal val="0"/>
                                          </p:val>
                                        </p:tav>
                                        <p:tav tm="100000">
                                          <p:val>
                                            <p:strVal val="#ppt_w"/>
                                          </p:val>
                                        </p:tav>
                                      </p:tavLst>
                                    </p:anim>
                                    <p:anim calcmode="lin" valueType="num">
                                      <p:cBhvr>
                                        <p:cTn id="146" dur="500" fill="hold"/>
                                        <p:tgtEl>
                                          <p:spTgt spid="29"/>
                                        </p:tgtEl>
                                        <p:attrNameLst>
                                          <p:attrName>ppt_h</p:attrName>
                                        </p:attrNameLst>
                                      </p:cBhvr>
                                      <p:tavLst>
                                        <p:tav tm="0">
                                          <p:val>
                                            <p:fltVal val="0"/>
                                          </p:val>
                                        </p:tav>
                                        <p:tav tm="100000">
                                          <p:val>
                                            <p:strVal val="#ppt_h"/>
                                          </p:val>
                                        </p:tav>
                                      </p:tavLst>
                                    </p:anim>
                                    <p:animEffect transition="in" filter="fade">
                                      <p:cBhvr>
                                        <p:cTn id="147" dur="500"/>
                                        <p:tgtEl>
                                          <p:spTgt spid="29"/>
                                        </p:tgtEl>
                                      </p:cBhvr>
                                    </p:animEffect>
                                  </p:childTnLst>
                                </p:cTn>
                              </p:par>
                            </p:childTnLst>
                          </p:cTn>
                        </p:par>
                      </p:childTnLst>
                    </p:cTn>
                  </p:par>
                  <p:par>
                    <p:cTn id="148" fill="hold">
                      <p:stCondLst>
                        <p:cond delay="indefinite"/>
                      </p:stCondLst>
                      <p:childTnLst>
                        <p:par>
                          <p:cTn id="149" fill="hold">
                            <p:stCondLst>
                              <p:cond delay="0"/>
                            </p:stCondLst>
                            <p:childTnLst>
                              <p:par>
                                <p:cTn id="150" presetID="16" presetClass="entr" presetSubtype="21" fill="hold" nodeType="clickEffect">
                                  <p:stCondLst>
                                    <p:cond delay="0"/>
                                  </p:stCondLst>
                                  <p:childTnLst>
                                    <p:set>
                                      <p:cBhvr>
                                        <p:cTn id="151" dur="1" fill="hold">
                                          <p:stCondLst>
                                            <p:cond delay="0"/>
                                          </p:stCondLst>
                                        </p:cTn>
                                        <p:tgtEl>
                                          <p:spTgt spid="3">
                                            <p:txEl>
                                              <p:pRg st="10" end="10"/>
                                            </p:txEl>
                                          </p:spTgt>
                                        </p:tgtEl>
                                        <p:attrNameLst>
                                          <p:attrName>style.visibility</p:attrName>
                                        </p:attrNameLst>
                                      </p:cBhvr>
                                      <p:to>
                                        <p:strVal val="visible"/>
                                      </p:to>
                                    </p:set>
                                    <p:animEffect transition="in" filter="barn(inVertical)">
                                      <p:cBhvr>
                                        <p:cTn id="15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5" grpId="0" animBg="1"/>
      <p:bldP spid="26" grpId="0" animBg="1"/>
      <p:bldP spid="27" grpId="0" animBg="1"/>
      <p:bldP spid="28" grpId="0" animBg="1"/>
      <p:bldP spid="2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La pratique de l’affranchissement d’honneurs par le déclarant</a:t>
            </a:r>
          </a:p>
          <a:p>
            <a:r>
              <a:rPr lang="fr-FR" b="1" dirty="0" smtClean="0"/>
              <a:t>Exercice 1</a:t>
            </a:r>
            <a:endParaRPr lang="fr-FR" b="1" dirty="0"/>
          </a:p>
          <a:p>
            <a:pPr algn="l"/>
            <a:r>
              <a:rPr lang="fr-FR" b="1" i="1" dirty="0" smtClean="0"/>
              <a:t>	</a:t>
            </a:r>
            <a:r>
              <a:rPr lang="fr-FR" dirty="0" smtClean="0"/>
              <a:t>Dans chacun des exemples suivants, indiquez :</a:t>
            </a:r>
          </a:p>
          <a:p>
            <a:pPr algn="l"/>
            <a:r>
              <a:rPr lang="fr-FR" dirty="0" smtClean="0"/>
              <a:t>Le nombre de cartes équivalentes du déclarant</a:t>
            </a:r>
            <a:br>
              <a:rPr lang="fr-FR" dirty="0" smtClean="0"/>
            </a:br>
            <a:r>
              <a:rPr lang="fr-FR" dirty="0" smtClean="0"/>
              <a:t>Le nombre de cartes maîtresses du déclarant</a:t>
            </a:r>
            <a:br>
              <a:rPr lang="fr-FR" dirty="0" smtClean="0"/>
            </a:br>
            <a:r>
              <a:rPr lang="fr-FR" dirty="0" smtClean="0"/>
              <a:t>Si l’affranchissement est possible et pourquoi</a:t>
            </a:r>
          </a:p>
          <a:p>
            <a:pPr algn="l"/>
            <a:endParaRPr lang="fr-FR" dirty="0"/>
          </a:p>
        </p:txBody>
      </p:sp>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10" name="Groupe 9"/>
          <p:cNvGrpSpPr/>
          <p:nvPr/>
        </p:nvGrpSpPr>
        <p:grpSpPr>
          <a:xfrm>
            <a:off x="10313631" y="3284599"/>
            <a:ext cx="1557093" cy="1078523"/>
            <a:chOff x="8255122" y="3944022"/>
            <a:chExt cx="1557093" cy="1078523"/>
          </a:xfrm>
        </p:grpSpPr>
        <p:sp>
          <p:nvSpPr>
            <p:cNvPr id="19" name="Rectangle à coins arrondis 18"/>
            <p:cNvSpPr/>
            <p:nvPr/>
          </p:nvSpPr>
          <p:spPr>
            <a:xfrm>
              <a:off x="8255122" y="3944022"/>
              <a:ext cx="1557093"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10 9 8 4 3</a:t>
              </a:r>
            </a:p>
            <a:p>
              <a:pPr algn="ctr"/>
              <a:endParaRPr lang="fr-FR" sz="2400" b="1" dirty="0" smtClean="0">
                <a:solidFill>
                  <a:schemeClr val="tx1"/>
                </a:solidFill>
              </a:endParaRPr>
            </a:p>
            <a:p>
              <a:pPr algn="ctr"/>
              <a:r>
                <a:rPr lang="fr-FR" sz="2400" b="1" dirty="0" smtClean="0">
                  <a:solidFill>
                    <a:schemeClr val="tx1"/>
                  </a:solidFill>
                </a:rPr>
                <a:t>7 6 2</a:t>
              </a:r>
              <a:endParaRPr lang="fr-FR" sz="2400" b="1" dirty="0">
                <a:solidFill>
                  <a:schemeClr val="tx1"/>
                </a:solidFill>
              </a:endParaRPr>
            </a:p>
          </p:txBody>
        </p:sp>
        <p:sp>
          <p:nvSpPr>
            <p:cNvPr id="20" name="Rectangle à coins arrondis 19"/>
            <p:cNvSpPr/>
            <p:nvPr/>
          </p:nvSpPr>
          <p:spPr>
            <a:xfrm>
              <a:off x="8871705" y="4326400"/>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21" name="Groupe 20"/>
          <p:cNvGrpSpPr/>
          <p:nvPr/>
        </p:nvGrpSpPr>
        <p:grpSpPr>
          <a:xfrm>
            <a:off x="8707549" y="3296638"/>
            <a:ext cx="1557093" cy="1078523"/>
            <a:chOff x="8255122" y="3944022"/>
            <a:chExt cx="1557093" cy="1078523"/>
          </a:xfrm>
        </p:grpSpPr>
        <p:sp>
          <p:nvSpPr>
            <p:cNvPr id="22" name="Rectangle à coins arrondis 21"/>
            <p:cNvSpPr/>
            <p:nvPr/>
          </p:nvSpPr>
          <p:spPr>
            <a:xfrm>
              <a:off x="8255122" y="3944022"/>
              <a:ext cx="1557093"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a:t>
              </a:r>
            </a:p>
            <a:p>
              <a:pPr algn="ctr"/>
              <a:endParaRPr lang="fr-FR" sz="2400" b="1" dirty="0" smtClean="0">
                <a:solidFill>
                  <a:schemeClr val="tx1"/>
                </a:solidFill>
              </a:endParaRPr>
            </a:p>
            <a:p>
              <a:pPr algn="ctr"/>
              <a:r>
                <a:rPr lang="fr-FR" sz="2400" b="1" dirty="0" smtClean="0">
                  <a:solidFill>
                    <a:schemeClr val="tx1"/>
                  </a:solidFill>
                </a:rPr>
                <a:t>V 10</a:t>
              </a:r>
              <a:endParaRPr lang="fr-FR" sz="2400" b="1" dirty="0">
                <a:solidFill>
                  <a:schemeClr val="tx1"/>
                </a:solidFill>
              </a:endParaRPr>
            </a:p>
          </p:txBody>
        </p:sp>
        <p:sp>
          <p:nvSpPr>
            <p:cNvPr id="23" name="Rectangle à coins arrondis 22"/>
            <p:cNvSpPr/>
            <p:nvPr/>
          </p:nvSpPr>
          <p:spPr>
            <a:xfrm>
              <a:off x="8871705" y="4326400"/>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24" name="Groupe 23"/>
          <p:cNvGrpSpPr/>
          <p:nvPr/>
        </p:nvGrpSpPr>
        <p:grpSpPr>
          <a:xfrm>
            <a:off x="7101466" y="3299884"/>
            <a:ext cx="1557093" cy="1078523"/>
            <a:chOff x="8255122" y="3944022"/>
            <a:chExt cx="1557093" cy="1078523"/>
          </a:xfrm>
        </p:grpSpPr>
        <p:sp>
          <p:nvSpPr>
            <p:cNvPr id="25" name="Rectangle à coins arrondis 24"/>
            <p:cNvSpPr/>
            <p:nvPr/>
          </p:nvSpPr>
          <p:spPr>
            <a:xfrm>
              <a:off x="8255122" y="3944022"/>
              <a:ext cx="1557093"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V</a:t>
              </a:r>
            </a:p>
            <a:p>
              <a:pPr algn="ctr"/>
              <a:endParaRPr lang="fr-FR" sz="2400" b="1" dirty="0" smtClean="0">
                <a:solidFill>
                  <a:schemeClr val="tx1"/>
                </a:solidFill>
              </a:endParaRPr>
            </a:p>
            <a:p>
              <a:pPr algn="ctr"/>
              <a:r>
                <a:rPr lang="fr-FR" sz="2400" b="1" dirty="0" smtClean="0">
                  <a:solidFill>
                    <a:schemeClr val="tx1"/>
                  </a:solidFill>
                </a:rPr>
                <a:t>10 2</a:t>
              </a:r>
              <a:endParaRPr lang="fr-FR" sz="2400" b="1" dirty="0">
                <a:solidFill>
                  <a:schemeClr val="tx1"/>
                </a:solidFill>
              </a:endParaRPr>
            </a:p>
          </p:txBody>
        </p:sp>
        <p:sp>
          <p:nvSpPr>
            <p:cNvPr id="26" name="Rectangle à coins arrondis 25"/>
            <p:cNvSpPr/>
            <p:nvPr/>
          </p:nvSpPr>
          <p:spPr>
            <a:xfrm>
              <a:off x="8871705" y="4326400"/>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27" name="Groupe 26"/>
          <p:cNvGrpSpPr/>
          <p:nvPr/>
        </p:nvGrpSpPr>
        <p:grpSpPr>
          <a:xfrm>
            <a:off x="5495383" y="3279053"/>
            <a:ext cx="1557093" cy="1078523"/>
            <a:chOff x="8255122" y="3944022"/>
            <a:chExt cx="1557093" cy="1078523"/>
          </a:xfrm>
        </p:grpSpPr>
        <p:sp>
          <p:nvSpPr>
            <p:cNvPr id="28" name="Rectangle à coins arrondis 27"/>
            <p:cNvSpPr/>
            <p:nvPr/>
          </p:nvSpPr>
          <p:spPr>
            <a:xfrm>
              <a:off x="8255122" y="3944022"/>
              <a:ext cx="1557093"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V 10 5</a:t>
              </a:r>
            </a:p>
            <a:p>
              <a:pPr algn="ctr"/>
              <a:endParaRPr lang="fr-FR" sz="2400" b="1" dirty="0" smtClean="0">
                <a:solidFill>
                  <a:schemeClr val="tx1"/>
                </a:solidFill>
              </a:endParaRPr>
            </a:p>
            <a:p>
              <a:pPr algn="ctr"/>
              <a:r>
                <a:rPr lang="fr-FR" sz="2400" b="1" dirty="0" smtClean="0">
                  <a:solidFill>
                    <a:schemeClr val="tx1"/>
                  </a:solidFill>
                </a:rPr>
                <a:t>9 7 6 3</a:t>
              </a:r>
              <a:endParaRPr lang="fr-FR" sz="2400" b="1" dirty="0">
                <a:solidFill>
                  <a:schemeClr val="tx1"/>
                </a:solidFill>
              </a:endParaRPr>
            </a:p>
          </p:txBody>
        </p:sp>
        <p:sp>
          <p:nvSpPr>
            <p:cNvPr id="29" name="Rectangle à coins arrondis 28"/>
            <p:cNvSpPr/>
            <p:nvPr/>
          </p:nvSpPr>
          <p:spPr>
            <a:xfrm>
              <a:off x="8871705" y="4326400"/>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30" name="Groupe 29"/>
          <p:cNvGrpSpPr/>
          <p:nvPr/>
        </p:nvGrpSpPr>
        <p:grpSpPr>
          <a:xfrm>
            <a:off x="3889300" y="3279052"/>
            <a:ext cx="1557093" cy="1078523"/>
            <a:chOff x="8255122" y="3944022"/>
            <a:chExt cx="1557093" cy="1078523"/>
          </a:xfrm>
        </p:grpSpPr>
        <p:sp>
          <p:nvSpPr>
            <p:cNvPr id="31" name="Rectangle à coins arrondis 30"/>
            <p:cNvSpPr/>
            <p:nvPr/>
          </p:nvSpPr>
          <p:spPr>
            <a:xfrm>
              <a:off x="8255122" y="3944022"/>
              <a:ext cx="1557093"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9</a:t>
              </a:r>
            </a:p>
            <a:p>
              <a:pPr algn="ctr"/>
              <a:endParaRPr lang="fr-FR" sz="2400" b="1" dirty="0" smtClean="0">
                <a:solidFill>
                  <a:schemeClr val="tx1"/>
                </a:solidFill>
              </a:endParaRPr>
            </a:p>
            <a:p>
              <a:pPr algn="ctr"/>
              <a:r>
                <a:rPr lang="fr-FR" sz="2400" b="1" dirty="0" smtClean="0">
                  <a:solidFill>
                    <a:schemeClr val="tx1"/>
                  </a:solidFill>
                </a:rPr>
                <a:t>8 5 2</a:t>
              </a:r>
              <a:endParaRPr lang="fr-FR" sz="2400" b="1" dirty="0">
                <a:solidFill>
                  <a:schemeClr val="tx1"/>
                </a:solidFill>
              </a:endParaRPr>
            </a:p>
          </p:txBody>
        </p:sp>
        <p:sp>
          <p:nvSpPr>
            <p:cNvPr id="32" name="Rectangle à coins arrondis 31"/>
            <p:cNvSpPr/>
            <p:nvPr/>
          </p:nvSpPr>
          <p:spPr>
            <a:xfrm>
              <a:off x="8871705" y="4326400"/>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34" name="Rectangle à coins arrondis 33"/>
          <p:cNvSpPr/>
          <p:nvPr/>
        </p:nvSpPr>
        <p:spPr>
          <a:xfrm>
            <a:off x="167054" y="4392803"/>
            <a:ext cx="3673255"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n</a:t>
            </a:r>
            <a:r>
              <a:rPr lang="fr-FR" sz="2400" dirty="0" smtClean="0">
                <a:solidFill>
                  <a:schemeClr val="tx1"/>
                </a:solidFill>
              </a:rPr>
              <a:t>b de cartes équivalentes</a:t>
            </a:r>
            <a:endParaRPr lang="fr-FR" sz="2400" dirty="0">
              <a:solidFill>
                <a:schemeClr val="tx1"/>
              </a:solidFill>
            </a:endParaRPr>
          </a:p>
        </p:txBody>
      </p:sp>
      <p:sp>
        <p:nvSpPr>
          <p:cNvPr id="39" name="Rectangle à coins arrondis 38"/>
          <p:cNvSpPr/>
          <p:nvPr/>
        </p:nvSpPr>
        <p:spPr>
          <a:xfrm>
            <a:off x="3889300" y="4404232"/>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sp>
        <p:nvSpPr>
          <p:cNvPr id="40" name="Rectangle à coins arrondis 39"/>
          <p:cNvSpPr/>
          <p:nvPr/>
        </p:nvSpPr>
        <p:spPr>
          <a:xfrm>
            <a:off x="5495382" y="4404232"/>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sp>
        <p:nvSpPr>
          <p:cNvPr id="41" name="Rectangle à coins arrondis 40"/>
          <p:cNvSpPr/>
          <p:nvPr/>
        </p:nvSpPr>
        <p:spPr>
          <a:xfrm>
            <a:off x="7101466" y="4404232"/>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3</a:t>
            </a:r>
          </a:p>
        </p:txBody>
      </p:sp>
      <p:sp>
        <p:nvSpPr>
          <p:cNvPr id="42" name="Rectangle à coins arrondis 41"/>
          <p:cNvSpPr/>
          <p:nvPr/>
        </p:nvSpPr>
        <p:spPr>
          <a:xfrm>
            <a:off x="8707548" y="4404232"/>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sp>
        <p:nvSpPr>
          <p:cNvPr id="43" name="Rectangle à coins arrondis 42"/>
          <p:cNvSpPr/>
          <p:nvPr/>
        </p:nvSpPr>
        <p:spPr>
          <a:xfrm>
            <a:off x="10289136" y="4404232"/>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a:t>
            </a:r>
            <a:endParaRPr lang="fr-FR" sz="2400" b="1" dirty="0">
              <a:solidFill>
                <a:schemeClr val="tx1"/>
              </a:solidFill>
            </a:endParaRPr>
          </a:p>
        </p:txBody>
      </p:sp>
      <p:sp>
        <p:nvSpPr>
          <p:cNvPr id="44" name="Rectangle à coins arrondis 43"/>
          <p:cNvSpPr/>
          <p:nvPr/>
        </p:nvSpPr>
        <p:spPr>
          <a:xfrm>
            <a:off x="167054" y="4798741"/>
            <a:ext cx="3673255"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nb de cartes </a:t>
            </a:r>
            <a:r>
              <a:rPr lang="fr-FR" sz="2400" dirty="0" smtClean="0">
                <a:solidFill>
                  <a:schemeClr val="tx1"/>
                </a:solidFill>
              </a:rPr>
              <a:t>maîtresses </a:t>
            </a:r>
            <a:r>
              <a:rPr lang="fr-FR" sz="2400" dirty="0" err="1" smtClean="0">
                <a:solidFill>
                  <a:schemeClr val="tx1"/>
                </a:solidFill>
              </a:rPr>
              <a:t>adv</a:t>
            </a:r>
            <a:endParaRPr lang="fr-FR" sz="2400" dirty="0">
              <a:solidFill>
                <a:schemeClr val="tx1"/>
              </a:solidFill>
            </a:endParaRPr>
          </a:p>
        </p:txBody>
      </p:sp>
      <p:sp>
        <p:nvSpPr>
          <p:cNvPr id="45" name="Rectangle à coins arrondis 44"/>
          <p:cNvSpPr/>
          <p:nvPr/>
        </p:nvSpPr>
        <p:spPr>
          <a:xfrm>
            <a:off x="3889300" y="4810170"/>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sp>
        <p:nvSpPr>
          <p:cNvPr id="46" name="Rectangle à coins arrondis 45"/>
          <p:cNvSpPr/>
          <p:nvPr/>
        </p:nvSpPr>
        <p:spPr>
          <a:xfrm>
            <a:off x="5495382" y="4810170"/>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
        <p:nvSpPr>
          <p:cNvPr id="47" name="Rectangle à coins arrondis 46"/>
          <p:cNvSpPr/>
          <p:nvPr/>
        </p:nvSpPr>
        <p:spPr>
          <a:xfrm>
            <a:off x="7101466" y="4810170"/>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
        <p:nvSpPr>
          <p:cNvPr id="48" name="Rectangle à coins arrondis 47"/>
          <p:cNvSpPr/>
          <p:nvPr/>
        </p:nvSpPr>
        <p:spPr>
          <a:xfrm>
            <a:off x="8707548" y="4810170"/>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sp>
        <p:nvSpPr>
          <p:cNvPr id="49" name="Rectangle à coins arrondis 48"/>
          <p:cNvSpPr/>
          <p:nvPr/>
        </p:nvSpPr>
        <p:spPr>
          <a:xfrm>
            <a:off x="10289136" y="4810170"/>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sp>
        <p:nvSpPr>
          <p:cNvPr id="50" name="Rectangle à coins arrondis 49"/>
          <p:cNvSpPr/>
          <p:nvPr/>
        </p:nvSpPr>
        <p:spPr>
          <a:xfrm>
            <a:off x="167054" y="5227112"/>
            <a:ext cx="3673255"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affranchissement possible</a:t>
            </a:r>
          </a:p>
        </p:txBody>
      </p:sp>
      <p:sp>
        <p:nvSpPr>
          <p:cNvPr id="51" name="Rectangle à coins arrondis 50"/>
          <p:cNvSpPr/>
          <p:nvPr/>
        </p:nvSpPr>
        <p:spPr>
          <a:xfrm>
            <a:off x="3889300" y="5238541"/>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non</a:t>
            </a:r>
            <a:endParaRPr lang="fr-FR" sz="2400" b="1" dirty="0">
              <a:solidFill>
                <a:schemeClr val="tx1"/>
              </a:solidFill>
            </a:endParaRPr>
          </a:p>
        </p:txBody>
      </p:sp>
      <p:sp>
        <p:nvSpPr>
          <p:cNvPr id="52" name="Rectangle à coins arrondis 51"/>
          <p:cNvSpPr/>
          <p:nvPr/>
        </p:nvSpPr>
        <p:spPr>
          <a:xfrm>
            <a:off x="5495382" y="5238541"/>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oui</a:t>
            </a:r>
            <a:endParaRPr lang="fr-FR" sz="2400" b="1" dirty="0">
              <a:solidFill>
                <a:schemeClr val="tx1"/>
              </a:solidFill>
            </a:endParaRPr>
          </a:p>
        </p:txBody>
      </p:sp>
      <p:sp>
        <p:nvSpPr>
          <p:cNvPr id="53" name="Rectangle à coins arrondis 52"/>
          <p:cNvSpPr/>
          <p:nvPr/>
        </p:nvSpPr>
        <p:spPr>
          <a:xfrm>
            <a:off x="7101466" y="5238541"/>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non</a:t>
            </a:r>
            <a:endParaRPr lang="fr-FR" sz="2400" b="1" dirty="0">
              <a:solidFill>
                <a:schemeClr val="tx1"/>
              </a:solidFill>
            </a:endParaRPr>
          </a:p>
        </p:txBody>
      </p:sp>
      <p:sp>
        <p:nvSpPr>
          <p:cNvPr id="54" name="Rectangle à coins arrondis 53"/>
          <p:cNvSpPr/>
          <p:nvPr/>
        </p:nvSpPr>
        <p:spPr>
          <a:xfrm>
            <a:off x="8707548" y="5238541"/>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oui</a:t>
            </a:r>
            <a:endParaRPr lang="fr-FR" sz="2400" b="1" dirty="0">
              <a:solidFill>
                <a:schemeClr val="tx1"/>
              </a:solidFill>
            </a:endParaRPr>
          </a:p>
        </p:txBody>
      </p:sp>
      <p:sp>
        <p:nvSpPr>
          <p:cNvPr id="55" name="Rectangle à coins arrondis 54"/>
          <p:cNvSpPr/>
          <p:nvPr/>
        </p:nvSpPr>
        <p:spPr>
          <a:xfrm>
            <a:off x="10289136" y="5238541"/>
            <a:ext cx="1557093" cy="4283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oui</a:t>
            </a:r>
            <a:endParaRPr lang="fr-FR" sz="2400" b="1" dirty="0">
              <a:solidFill>
                <a:schemeClr val="tx1"/>
              </a:solidFill>
            </a:endParaRPr>
          </a:p>
        </p:txBody>
      </p:sp>
      <p:sp>
        <p:nvSpPr>
          <p:cNvPr id="56" name="Rectangle à coins arrondis 55"/>
          <p:cNvSpPr/>
          <p:nvPr/>
        </p:nvSpPr>
        <p:spPr>
          <a:xfrm>
            <a:off x="167054" y="5655482"/>
            <a:ext cx="3673255" cy="97597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pourquoi ?</a:t>
            </a:r>
          </a:p>
        </p:txBody>
      </p:sp>
      <p:sp>
        <p:nvSpPr>
          <p:cNvPr id="57" name="Rectangle à coins arrondis 56"/>
          <p:cNvSpPr/>
          <p:nvPr/>
        </p:nvSpPr>
        <p:spPr>
          <a:xfrm>
            <a:off x="3889300" y="5666911"/>
            <a:ext cx="1557093" cy="97597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solidFill>
                  <a:schemeClr val="tx1"/>
                </a:solidFill>
              </a:rPr>
              <a:t>Pas plus de cartes que de C.M.</a:t>
            </a:r>
          </a:p>
        </p:txBody>
      </p:sp>
      <p:sp>
        <p:nvSpPr>
          <p:cNvPr id="58" name="Rectangle à coins arrondis 57"/>
          <p:cNvSpPr/>
          <p:nvPr/>
        </p:nvSpPr>
        <p:spPr>
          <a:xfrm>
            <a:off x="5495382" y="5666911"/>
            <a:ext cx="1557093" cy="97597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a:t>
            </a:r>
            <a:endParaRPr lang="fr-FR" sz="2400" dirty="0">
              <a:solidFill>
                <a:schemeClr val="tx1"/>
              </a:solidFill>
            </a:endParaRPr>
          </a:p>
        </p:txBody>
      </p:sp>
      <p:sp>
        <p:nvSpPr>
          <p:cNvPr id="59" name="Rectangle à coins arrondis 58"/>
          <p:cNvSpPr/>
          <p:nvPr/>
        </p:nvSpPr>
        <p:spPr>
          <a:xfrm>
            <a:off x="7101466" y="5666911"/>
            <a:ext cx="1557093" cy="97597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solidFill>
                  <a:schemeClr val="tx1"/>
                </a:solidFill>
              </a:rPr>
              <a:t>Pas plus </a:t>
            </a:r>
            <a:r>
              <a:rPr lang="fr-FR" sz="2000" dirty="0">
                <a:solidFill>
                  <a:schemeClr val="tx1"/>
                </a:solidFill>
              </a:rPr>
              <a:t>de </a:t>
            </a:r>
            <a:r>
              <a:rPr lang="fr-FR" sz="2000" dirty="0" smtClean="0">
                <a:solidFill>
                  <a:schemeClr val="tx1"/>
                </a:solidFill>
              </a:rPr>
              <a:t>cartes </a:t>
            </a:r>
            <a:r>
              <a:rPr lang="fr-FR" sz="2000" dirty="0">
                <a:solidFill>
                  <a:schemeClr val="tx1"/>
                </a:solidFill>
              </a:rPr>
              <a:t>que de C.M.</a:t>
            </a:r>
          </a:p>
        </p:txBody>
      </p:sp>
      <p:sp>
        <p:nvSpPr>
          <p:cNvPr id="60" name="Rectangle à coins arrondis 59"/>
          <p:cNvSpPr/>
          <p:nvPr/>
        </p:nvSpPr>
        <p:spPr>
          <a:xfrm>
            <a:off x="8707548" y="5666911"/>
            <a:ext cx="1557093" cy="97597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a:t>
            </a:r>
            <a:endParaRPr lang="fr-FR" sz="2400" dirty="0">
              <a:solidFill>
                <a:schemeClr val="tx1"/>
              </a:solidFill>
            </a:endParaRPr>
          </a:p>
        </p:txBody>
      </p:sp>
      <p:sp>
        <p:nvSpPr>
          <p:cNvPr id="61" name="Rectangle à coins arrondis 60"/>
          <p:cNvSpPr/>
          <p:nvPr/>
        </p:nvSpPr>
        <p:spPr>
          <a:xfrm>
            <a:off x="10289136" y="5666911"/>
            <a:ext cx="1557093" cy="97597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a:t>
            </a:r>
            <a:endParaRPr lang="fr-FR" sz="2400" dirty="0">
              <a:solidFill>
                <a:schemeClr val="tx1"/>
              </a:solidFill>
            </a:endParaRPr>
          </a:p>
        </p:txBody>
      </p:sp>
    </p:spTree>
    <p:extLst>
      <p:ext uri="{BB962C8B-B14F-4D97-AF65-F5344CB8AC3E}">
        <p14:creationId xmlns:p14="http://schemas.microsoft.com/office/powerpoint/2010/main" val="3290405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p:cTn id="21" dur="500" fill="hold"/>
                                        <p:tgtEl>
                                          <p:spTgt spid="30"/>
                                        </p:tgtEl>
                                        <p:attrNameLst>
                                          <p:attrName>ppt_w</p:attrName>
                                        </p:attrNameLst>
                                      </p:cBhvr>
                                      <p:tavLst>
                                        <p:tav tm="0">
                                          <p:val>
                                            <p:fltVal val="0"/>
                                          </p:val>
                                        </p:tav>
                                        <p:tav tm="100000">
                                          <p:val>
                                            <p:strVal val="#ppt_w"/>
                                          </p:val>
                                        </p:tav>
                                      </p:tavLst>
                                    </p:anim>
                                    <p:anim calcmode="lin" valueType="num">
                                      <p:cBhvr>
                                        <p:cTn id="22" dur="500" fill="hold"/>
                                        <p:tgtEl>
                                          <p:spTgt spid="30"/>
                                        </p:tgtEl>
                                        <p:attrNameLst>
                                          <p:attrName>ppt_h</p:attrName>
                                        </p:attrNameLst>
                                      </p:cBhvr>
                                      <p:tavLst>
                                        <p:tav tm="0">
                                          <p:val>
                                            <p:fltVal val="0"/>
                                          </p:val>
                                        </p:tav>
                                        <p:tav tm="100000">
                                          <p:val>
                                            <p:strVal val="#ppt_h"/>
                                          </p:val>
                                        </p:tav>
                                      </p:tavLst>
                                    </p:anim>
                                    <p:animEffect transition="in" filter="fade">
                                      <p:cBhvr>
                                        <p:cTn id="23" dur="5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barn(inVertical)">
                                      <p:cBhvr>
                                        <p:cTn id="35" dur="500"/>
                                        <p:tgtEl>
                                          <p:spTgt spid="39"/>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barn(inVertical)">
                                      <p:cBhvr>
                                        <p:cTn id="47" dur="500"/>
                                        <p:tgtEl>
                                          <p:spTgt spid="45"/>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Effect transition="in" filter="fade">
                                      <p:cBhvr>
                                        <p:cTn id="54" dur="5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barn(inVertical)">
                                      <p:cBhvr>
                                        <p:cTn id="59" dur="500"/>
                                        <p:tgtEl>
                                          <p:spTgt spid="51"/>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56"/>
                                        </p:tgtEl>
                                        <p:attrNameLst>
                                          <p:attrName>style.visibility</p:attrName>
                                        </p:attrNameLst>
                                      </p:cBhvr>
                                      <p:to>
                                        <p:strVal val="visible"/>
                                      </p:to>
                                    </p:set>
                                    <p:anim calcmode="lin" valueType="num">
                                      <p:cBhvr>
                                        <p:cTn id="64" dur="500" fill="hold"/>
                                        <p:tgtEl>
                                          <p:spTgt spid="56"/>
                                        </p:tgtEl>
                                        <p:attrNameLst>
                                          <p:attrName>ppt_w</p:attrName>
                                        </p:attrNameLst>
                                      </p:cBhvr>
                                      <p:tavLst>
                                        <p:tav tm="0">
                                          <p:val>
                                            <p:fltVal val="0"/>
                                          </p:val>
                                        </p:tav>
                                        <p:tav tm="100000">
                                          <p:val>
                                            <p:strVal val="#ppt_w"/>
                                          </p:val>
                                        </p:tav>
                                      </p:tavLst>
                                    </p:anim>
                                    <p:anim calcmode="lin" valueType="num">
                                      <p:cBhvr>
                                        <p:cTn id="65" dur="500" fill="hold"/>
                                        <p:tgtEl>
                                          <p:spTgt spid="56"/>
                                        </p:tgtEl>
                                        <p:attrNameLst>
                                          <p:attrName>ppt_h</p:attrName>
                                        </p:attrNameLst>
                                      </p:cBhvr>
                                      <p:tavLst>
                                        <p:tav tm="0">
                                          <p:val>
                                            <p:fltVal val="0"/>
                                          </p:val>
                                        </p:tav>
                                        <p:tav tm="100000">
                                          <p:val>
                                            <p:strVal val="#ppt_h"/>
                                          </p:val>
                                        </p:tav>
                                      </p:tavLst>
                                    </p:anim>
                                    <p:animEffect transition="in" filter="fade">
                                      <p:cBhvr>
                                        <p:cTn id="66" dur="500"/>
                                        <p:tgtEl>
                                          <p:spTgt spid="56"/>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barn(inVertical)">
                                      <p:cBhvr>
                                        <p:cTn id="71" dur="500"/>
                                        <p:tgtEl>
                                          <p:spTgt spid="57"/>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nodeType="click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21" fill="hold" grpId="0" nodeType="click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barn(inVertical)">
                                      <p:cBhvr>
                                        <p:cTn id="83" dur="500"/>
                                        <p:tgtEl>
                                          <p:spTgt spid="40"/>
                                        </p:tgtEl>
                                      </p:cBhvr>
                                    </p:animEffect>
                                  </p:childTnLst>
                                </p:cTn>
                              </p:par>
                            </p:childTnLst>
                          </p:cTn>
                        </p:par>
                      </p:childTnLst>
                    </p:cTn>
                  </p:par>
                  <p:par>
                    <p:cTn id="84" fill="hold">
                      <p:stCondLst>
                        <p:cond delay="indefinite"/>
                      </p:stCondLst>
                      <p:childTnLst>
                        <p:par>
                          <p:cTn id="85" fill="hold">
                            <p:stCondLst>
                              <p:cond delay="0"/>
                            </p:stCondLst>
                            <p:childTnLst>
                              <p:par>
                                <p:cTn id="86" presetID="16" presetClass="entr" presetSubtype="21" fill="hold" grpId="0" nodeType="click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barn(inVertical)">
                                      <p:cBhvr>
                                        <p:cTn id="88" dur="500"/>
                                        <p:tgtEl>
                                          <p:spTgt spid="46"/>
                                        </p:tgtEl>
                                      </p:cBhvr>
                                    </p:animEffect>
                                  </p:childTnLst>
                                </p:cTn>
                              </p:par>
                            </p:childTnLst>
                          </p:cTn>
                        </p:par>
                      </p:childTnLst>
                    </p:cTn>
                  </p:par>
                  <p:par>
                    <p:cTn id="89" fill="hold">
                      <p:stCondLst>
                        <p:cond delay="indefinite"/>
                      </p:stCondLst>
                      <p:childTnLst>
                        <p:par>
                          <p:cTn id="90" fill="hold">
                            <p:stCondLst>
                              <p:cond delay="0"/>
                            </p:stCondLst>
                            <p:childTnLst>
                              <p:par>
                                <p:cTn id="91" presetID="16" presetClass="entr" presetSubtype="21" fill="hold" grpId="0" nodeType="clickEffect">
                                  <p:stCondLst>
                                    <p:cond delay="0"/>
                                  </p:stCondLst>
                                  <p:childTnLst>
                                    <p:set>
                                      <p:cBhvr>
                                        <p:cTn id="92" dur="1" fill="hold">
                                          <p:stCondLst>
                                            <p:cond delay="0"/>
                                          </p:stCondLst>
                                        </p:cTn>
                                        <p:tgtEl>
                                          <p:spTgt spid="52"/>
                                        </p:tgtEl>
                                        <p:attrNameLst>
                                          <p:attrName>style.visibility</p:attrName>
                                        </p:attrNameLst>
                                      </p:cBhvr>
                                      <p:to>
                                        <p:strVal val="visible"/>
                                      </p:to>
                                    </p:set>
                                    <p:animEffect transition="in" filter="barn(inVertical)">
                                      <p:cBhvr>
                                        <p:cTn id="93" dur="500"/>
                                        <p:tgtEl>
                                          <p:spTgt spid="52"/>
                                        </p:tgtEl>
                                      </p:cBhvr>
                                    </p:animEffect>
                                  </p:childTnLst>
                                </p:cTn>
                              </p:par>
                            </p:childTnLst>
                          </p:cTn>
                        </p:par>
                      </p:childTnLst>
                    </p:cTn>
                  </p:par>
                  <p:par>
                    <p:cTn id="94" fill="hold">
                      <p:stCondLst>
                        <p:cond delay="indefinite"/>
                      </p:stCondLst>
                      <p:childTnLst>
                        <p:par>
                          <p:cTn id="95" fill="hold">
                            <p:stCondLst>
                              <p:cond delay="0"/>
                            </p:stCondLst>
                            <p:childTnLst>
                              <p:par>
                                <p:cTn id="96" presetID="16" presetClass="entr" presetSubtype="21" fill="hold" grpId="0" nodeType="clickEffect">
                                  <p:stCondLst>
                                    <p:cond delay="0"/>
                                  </p:stCondLst>
                                  <p:childTnLst>
                                    <p:set>
                                      <p:cBhvr>
                                        <p:cTn id="97" dur="1" fill="hold">
                                          <p:stCondLst>
                                            <p:cond delay="0"/>
                                          </p:stCondLst>
                                        </p:cTn>
                                        <p:tgtEl>
                                          <p:spTgt spid="58"/>
                                        </p:tgtEl>
                                        <p:attrNameLst>
                                          <p:attrName>style.visibility</p:attrName>
                                        </p:attrNameLst>
                                      </p:cBhvr>
                                      <p:to>
                                        <p:strVal val="visible"/>
                                      </p:to>
                                    </p:set>
                                    <p:animEffect transition="in" filter="barn(inVertical)">
                                      <p:cBhvr>
                                        <p:cTn id="98" dur="500"/>
                                        <p:tgtEl>
                                          <p:spTgt spid="58"/>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nodeType="click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p:cTn id="103" dur="500" fill="hold"/>
                                        <p:tgtEl>
                                          <p:spTgt spid="24"/>
                                        </p:tgtEl>
                                        <p:attrNameLst>
                                          <p:attrName>ppt_w</p:attrName>
                                        </p:attrNameLst>
                                      </p:cBhvr>
                                      <p:tavLst>
                                        <p:tav tm="0">
                                          <p:val>
                                            <p:fltVal val="0"/>
                                          </p:val>
                                        </p:tav>
                                        <p:tav tm="100000">
                                          <p:val>
                                            <p:strVal val="#ppt_w"/>
                                          </p:val>
                                        </p:tav>
                                      </p:tavLst>
                                    </p:anim>
                                    <p:anim calcmode="lin" valueType="num">
                                      <p:cBhvr>
                                        <p:cTn id="104" dur="500" fill="hold"/>
                                        <p:tgtEl>
                                          <p:spTgt spid="24"/>
                                        </p:tgtEl>
                                        <p:attrNameLst>
                                          <p:attrName>ppt_h</p:attrName>
                                        </p:attrNameLst>
                                      </p:cBhvr>
                                      <p:tavLst>
                                        <p:tav tm="0">
                                          <p:val>
                                            <p:fltVal val="0"/>
                                          </p:val>
                                        </p:tav>
                                        <p:tav tm="100000">
                                          <p:val>
                                            <p:strVal val="#ppt_h"/>
                                          </p:val>
                                        </p:tav>
                                      </p:tavLst>
                                    </p:anim>
                                    <p:animEffect transition="in" filter="fade">
                                      <p:cBhvr>
                                        <p:cTn id="105" dur="500"/>
                                        <p:tgtEl>
                                          <p:spTgt spid="24"/>
                                        </p:tgtEl>
                                      </p:cBhvr>
                                    </p:animEffect>
                                  </p:childTnLst>
                                </p:cTn>
                              </p:par>
                            </p:childTnLst>
                          </p:cTn>
                        </p:par>
                      </p:childTnLst>
                    </p:cTn>
                  </p:par>
                  <p:par>
                    <p:cTn id="106" fill="hold">
                      <p:stCondLst>
                        <p:cond delay="indefinite"/>
                      </p:stCondLst>
                      <p:childTnLst>
                        <p:par>
                          <p:cTn id="107" fill="hold">
                            <p:stCondLst>
                              <p:cond delay="0"/>
                            </p:stCondLst>
                            <p:childTnLst>
                              <p:par>
                                <p:cTn id="108" presetID="16" presetClass="entr" presetSubtype="21" fill="hold" grpId="0" nodeType="click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barn(inVertical)">
                                      <p:cBhvr>
                                        <p:cTn id="110" dur="500"/>
                                        <p:tgtEl>
                                          <p:spTgt spid="41"/>
                                        </p:tgtEl>
                                      </p:cBhvr>
                                    </p:animEffect>
                                  </p:childTnLst>
                                </p:cTn>
                              </p:par>
                            </p:childTnLst>
                          </p:cTn>
                        </p:par>
                      </p:childTnLst>
                    </p:cTn>
                  </p:par>
                  <p:par>
                    <p:cTn id="111" fill="hold">
                      <p:stCondLst>
                        <p:cond delay="indefinite"/>
                      </p:stCondLst>
                      <p:childTnLst>
                        <p:par>
                          <p:cTn id="112" fill="hold">
                            <p:stCondLst>
                              <p:cond delay="0"/>
                            </p:stCondLst>
                            <p:childTnLst>
                              <p:par>
                                <p:cTn id="113" presetID="16" presetClass="entr" presetSubtype="21" fill="hold" grpId="0" nodeType="clickEffect">
                                  <p:stCondLst>
                                    <p:cond delay="0"/>
                                  </p:stCondLst>
                                  <p:childTnLst>
                                    <p:set>
                                      <p:cBhvr>
                                        <p:cTn id="114" dur="1" fill="hold">
                                          <p:stCondLst>
                                            <p:cond delay="0"/>
                                          </p:stCondLst>
                                        </p:cTn>
                                        <p:tgtEl>
                                          <p:spTgt spid="47"/>
                                        </p:tgtEl>
                                        <p:attrNameLst>
                                          <p:attrName>style.visibility</p:attrName>
                                        </p:attrNameLst>
                                      </p:cBhvr>
                                      <p:to>
                                        <p:strVal val="visible"/>
                                      </p:to>
                                    </p:set>
                                    <p:animEffect transition="in" filter="barn(inVertical)">
                                      <p:cBhvr>
                                        <p:cTn id="115" dur="500"/>
                                        <p:tgtEl>
                                          <p:spTgt spid="47"/>
                                        </p:tgtEl>
                                      </p:cBhvr>
                                    </p:animEffect>
                                  </p:childTnLst>
                                </p:cTn>
                              </p:par>
                            </p:childTnLst>
                          </p:cTn>
                        </p:par>
                      </p:childTnLst>
                    </p:cTn>
                  </p:par>
                  <p:par>
                    <p:cTn id="116" fill="hold">
                      <p:stCondLst>
                        <p:cond delay="indefinite"/>
                      </p:stCondLst>
                      <p:childTnLst>
                        <p:par>
                          <p:cTn id="117" fill="hold">
                            <p:stCondLst>
                              <p:cond delay="0"/>
                            </p:stCondLst>
                            <p:childTnLst>
                              <p:par>
                                <p:cTn id="118" presetID="16" presetClass="entr" presetSubtype="21" fill="hold" grpId="0" nodeType="clickEffect">
                                  <p:stCondLst>
                                    <p:cond delay="0"/>
                                  </p:stCondLst>
                                  <p:childTnLst>
                                    <p:set>
                                      <p:cBhvr>
                                        <p:cTn id="119" dur="1" fill="hold">
                                          <p:stCondLst>
                                            <p:cond delay="0"/>
                                          </p:stCondLst>
                                        </p:cTn>
                                        <p:tgtEl>
                                          <p:spTgt spid="53"/>
                                        </p:tgtEl>
                                        <p:attrNameLst>
                                          <p:attrName>style.visibility</p:attrName>
                                        </p:attrNameLst>
                                      </p:cBhvr>
                                      <p:to>
                                        <p:strVal val="visible"/>
                                      </p:to>
                                    </p:set>
                                    <p:animEffect transition="in" filter="barn(inVertical)">
                                      <p:cBhvr>
                                        <p:cTn id="120" dur="500"/>
                                        <p:tgtEl>
                                          <p:spTgt spid="53"/>
                                        </p:tgtEl>
                                      </p:cBhvr>
                                    </p:animEffect>
                                  </p:childTnLst>
                                </p:cTn>
                              </p:par>
                            </p:childTnLst>
                          </p:cTn>
                        </p:par>
                      </p:childTnLst>
                    </p:cTn>
                  </p:par>
                  <p:par>
                    <p:cTn id="121" fill="hold">
                      <p:stCondLst>
                        <p:cond delay="indefinite"/>
                      </p:stCondLst>
                      <p:childTnLst>
                        <p:par>
                          <p:cTn id="122" fill="hold">
                            <p:stCondLst>
                              <p:cond delay="0"/>
                            </p:stCondLst>
                            <p:childTnLst>
                              <p:par>
                                <p:cTn id="123" presetID="16" presetClass="entr" presetSubtype="21" fill="hold" grpId="0" nodeType="clickEffect">
                                  <p:stCondLst>
                                    <p:cond delay="0"/>
                                  </p:stCondLst>
                                  <p:childTnLst>
                                    <p:set>
                                      <p:cBhvr>
                                        <p:cTn id="124" dur="1" fill="hold">
                                          <p:stCondLst>
                                            <p:cond delay="0"/>
                                          </p:stCondLst>
                                        </p:cTn>
                                        <p:tgtEl>
                                          <p:spTgt spid="59"/>
                                        </p:tgtEl>
                                        <p:attrNameLst>
                                          <p:attrName>style.visibility</p:attrName>
                                        </p:attrNameLst>
                                      </p:cBhvr>
                                      <p:to>
                                        <p:strVal val="visible"/>
                                      </p:to>
                                    </p:set>
                                    <p:animEffect transition="in" filter="barn(inVertical)">
                                      <p:cBhvr>
                                        <p:cTn id="125" dur="500"/>
                                        <p:tgtEl>
                                          <p:spTgt spid="59"/>
                                        </p:tgtEl>
                                      </p:cBhvr>
                                    </p:animEffect>
                                  </p:childTnLst>
                                </p:cTn>
                              </p:par>
                            </p:childTnLst>
                          </p:cTn>
                        </p:par>
                      </p:childTnLst>
                    </p:cTn>
                  </p:par>
                  <p:par>
                    <p:cTn id="126" fill="hold">
                      <p:stCondLst>
                        <p:cond delay="indefinite"/>
                      </p:stCondLst>
                      <p:childTnLst>
                        <p:par>
                          <p:cTn id="127" fill="hold">
                            <p:stCondLst>
                              <p:cond delay="0"/>
                            </p:stCondLst>
                            <p:childTnLst>
                              <p:par>
                                <p:cTn id="128" presetID="53" presetClass="entr" presetSubtype="16" fill="hold" nodeType="clickEffect">
                                  <p:stCondLst>
                                    <p:cond delay="0"/>
                                  </p:stCondLst>
                                  <p:childTnLst>
                                    <p:set>
                                      <p:cBhvr>
                                        <p:cTn id="129" dur="1" fill="hold">
                                          <p:stCondLst>
                                            <p:cond delay="0"/>
                                          </p:stCondLst>
                                        </p:cTn>
                                        <p:tgtEl>
                                          <p:spTgt spid="21"/>
                                        </p:tgtEl>
                                        <p:attrNameLst>
                                          <p:attrName>style.visibility</p:attrName>
                                        </p:attrNameLst>
                                      </p:cBhvr>
                                      <p:to>
                                        <p:strVal val="visible"/>
                                      </p:to>
                                    </p:set>
                                    <p:anim calcmode="lin" valueType="num">
                                      <p:cBhvr>
                                        <p:cTn id="130" dur="500" fill="hold"/>
                                        <p:tgtEl>
                                          <p:spTgt spid="21"/>
                                        </p:tgtEl>
                                        <p:attrNameLst>
                                          <p:attrName>ppt_w</p:attrName>
                                        </p:attrNameLst>
                                      </p:cBhvr>
                                      <p:tavLst>
                                        <p:tav tm="0">
                                          <p:val>
                                            <p:fltVal val="0"/>
                                          </p:val>
                                        </p:tav>
                                        <p:tav tm="100000">
                                          <p:val>
                                            <p:strVal val="#ppt_w"/>
                                          </p:val>
                                        </p:tav>
                                      </p:tavLst>
                                    </p:anim>
                                    <p:anim calcmode="lin" valueType="num">
                                      <p:cBhvr>
                                        <p:cTn id="131" dur="500" fill="hold"/>
                                        <p:tgtEl>
                                          <p:spTgt spid="21"/>
                                        </p:tgtEl>
                                        <p:attrNameLst>
                                          <p:attrName>ppt_h</p:attrName>
                                        </p:attrNameLst>
                                      </p:cBhvr>
                                      <p:tavLst>
                                        <p:tav tm="0">
                                          <p:val>
                                            <p:fltVal val="0"/>
                                          </p:val>
                                        </p:tav>
                                        <p:tav tm="100000">
                                          <p:val>
                                            <p:strVal val="#ppt_h"/>
                                          </p:val>
                                        </p:tav>
                                      </p:tavLst>
                                    </p:anim>
                                    <p:animEffect transition="in" filter="fade">
                                      <p:cBhvr>
                                        <p:cTn id="132" dur="500"/>
                                        <p:tgtEl>
                                          <p:spTgt spid="21"/>
                                        </p:tgtEl>
                                      </p:cBhvr>
                                    </p:animEffect>
                                  </p:childTnLst>
                                </p:cTn>
                              </p:par>
                            </p:childTnLst>
                          </p:cTn>
                        </p:par>
                      </p:childTnLst>
                    </p:cTn>
                  </p:par>
                  <p:par>
                    <p:cTn id="133" fill="hold">
                      <p:stCondLst>
                        <p:cond delay="indefinite"/>
                      </p:stCondLst>
                      <p:childTnLst>
                        <p:par>
                          <p:cTn id="134" fill="hold">
                            <p:stCondLst>
                              <p:cond delay="0"/>
                            </p:stCondLst>
                            <p:childTnLst>
                              <p:par>
                                <p:cTn id="135" presetID="16" presetClass="entr" presetSubtype="21" fill="hold" grpId="0" nodeType="clickEffect">
                                  <p:stCondLst>
                                    <p:cond delay="0"/>
                                  </p:stCondLst>
                                  <p:childTnLst>
                                    <p:set>
                                      <p:cBhvr>
                                        <p:cTn id="136" dur="1" fill="hold">
                                          <p:stCondLst>
                                            <p:cond delay="0"/>
                                          </p:stCondLst>
                                        </p:cTn>
                                        <p:tgtEl>
                                          <p:spTgt spid="42"/>
                                        </p:tgtEl>
                                        <p:attrNameLst>
                                          <p:attrName>style.visibility</p:attrName>
                                        </p:attrNameLst>
                                      </p:cBhvr>
                                      <p:to>
                                        <p:strVal val="visible"/>
                                      </p:to>
                                    </p:set>
                                    <p:animEffect transition="in" filter="barn(inVertical)">
                                      <p:cBhvr>
                                        <p:cTn id="137" dur="500"/>
                                        <p:tgtEl>
                                          <p:spTgt spid="42"/>
                                        </p:tgtEl>
                                      </p:cBhvr>
                                    </p:animEffect>
                                  </p:childTnLst>
                                </p:cTn>
                              </p:par>
                            </p:childTnLst>
                          </p:cTn>
                        </p:par>
                      </p:childTnLst>
                    </p:cTn>
                  </p:par>
                  <p:par>
                    <p:cTn id="138" fill="hold">
                      <p:stCondLst>
                        <p:cond delay="indefinite"/>
                      </p:stCondLst>
                      <p:childTnLst>
                        <p:par>
                          <p:cTn id="139" fill="hold">
                            <p:stCondLst>
                              <p:cond delay="0"/>
                            </p:stCondLst>
                            <p:childTnLst>
                              <p:par>
                                <p:cTn id="140" presetID="16" presetClass="entr" presetSubtype="21" fill="hold" grpId="0" nodeType="clickEffect">
                                  <p:stCondLst>
                                    <p:cond delay="0"/>
                                  </p:stCondLst>
                                  <p:childTnLst>
                                    <p:set>
                                      <p:cBhvr>
                                        <p:cTn id="141" dur="1" fill="hold">
                                          <p:stCondLst>
                                            <p:cond delay="0"/>
                                          </p:stCondLst>
                                        </p:cTn>
                                        <p:tgtEl>
                                          <p:spTgt spid="48"/>
                                        </p:tgtEl>
                                        <p:attrNameLst>
                                          <p:attrName>style.visibility</p:attrName>
                                        </p:attrNameLst>
                                      </p:cBhvr>
                                      <p:to>
                                        <p:strVal val="visible"/>
                                      </p:to>
                                    </p:set>
                                    <p:animEffect transition="in" filter="barn(inVertical)">
                                      <p:cBhvr>
                                        <p:cTn id="142" dur="500"/>
                                        <p:tgtEl>
                                          <p:spTgt spid="48"/>
                                        </p:tgtEl>
                                      </p:cBhvr>
                                    </p:animEffect>
                                  </p:childTnLst>
                                </p:cTn>
                              </p:par>
                            </p:childTnLst>
                          </p:cTn>
                        </p:par>
                      </p:childTnLst>
                    </p:cTn>
                  </p:par>
                  <p:par>
                    <p:cTn id="143" fill="hold">
                      <p:stCondLst>
                        <p:cond delay="indefinite"/>
                      </p:stCondLst>
                      <p:childTnLst>
                        <p:par>
                          <p:cTn id="144" fill="hold">
                            <p:stCondLst>
                              <p:cond delay="0"/>
                            </p:stCondLst>
                            <p:childTnLst>
                              <p:par>
                                <p:cTn id="145" presetID="16" presetClass="entr" presetSubtype="21" fill="hold" grpId="0" nodeType="click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barn(inVertical)">
                                      <p:cBhvr>
                                        <p:cTn id="147" dur="500"/>
                                        <p:tgtEl>
                                          <p:spTgt spid="54"/>
                                        </p:tgtEl>
                                      </p:cBhvr>
                                    </p:animEffect>
                                  </p:childTnLst>
                                </p:cTn>
                              </p:par>
                            </p:childTnLst>
                          </p:cTn>
                        </p:par>
                      </p:childTnLst>
                    </p:cTn>
                  </p:par>
                  <p:par>
                    <p:cTn id="148" fill="hold">
                      <p:stCondLst>
                        <p:cond delay="indefinite"/>
                      </p:stCondLst>
                      <p:childTnLst>
                        <p:par>
                          <p:cTn id="149" fill="hold">
                            <p:stCondLst>
                              <p:cond delay="0"/>
                            </p:stCondLst>
                            <p:childTnLst>
                              <p:par>
                                <p:cTn id="150" presetID="16" presetClass="entr" presetSubtype="21" fill="hold" grpId="0" nodeType="clickEffect">
                                  <p:stCondLst>
                                    <p:cond delay="0"/>
                                  </p:stCondLst>
                                  <p:childTnLst>
                                    <p:set>
                                      <p:cBhvr>
                                        <p:cTn id="151" dur="1" fill="hold">
                                          <p:stCondLst>
                                            <p:cond delay="0"/>
                                          </p:stCondLst>
                                        </p:cTn>
                                        <p:tgtEl>
                                          <p:spTgt spid="60"/>
                                        </p:tgtEl>
                                        <p:attrNameLst>
                                          <p:attrName>style.visibility</p:attrName>
                                        </p:attrNameLst>
                                      </p:cBhvr>
                                      <p:to>
                                        <p:strVal val="visible"/>
                                      </p:to>
                                    </p:set>
                                    <p:animEffect transition="in" filter="barn(inVertical)">
                                      <p:cBhvr>
                                        <p:cTn id="152" dur="500"/>
                                        <p:tgtEl>
                                          <p:spTgt spid="60"/>
                                        </p:tgtEl>
                                      </p:cBhvr>
                                    </p:animEffect>
                                  </p:childTnLst>
                                </p:cTn>
                              </p:par>
                            </p:childTnLst>
                          </p:cTn>
                        </p:par>
                      </p:childTnLst>
                    </p:cTn>
                  </p:par>
                  <p:par>
                    <p:cTn id="153" fill="hold">
                      <p:stCondLst>
                        <p:cond delay="indefinite"/>
                      </p:stCondLst>
                      <p:childTnLst>
                        <p:par>
                          <p:cTn id="154" fill="hold">
                            <p:stCondLst>
                              <p:cond delay="0"/>
                            </p:stCondLst>
                            <p:childTnLst>
                              <p:par>
                                <p:cTn id="155" presetID="53" presetClass="entr" presetSubtype="16" fill="hold" nodeType="clickEffect">
                                  <p:stCondLst>
                                    <p:cond delay="0"/>
                                  </p:stCondLst>
                                  <p:childTnLst>
                                    <p:set>
                                      <p:cBhvr>
                                        <p:cTn id="156" dur="1" fill="hold">
                                          <p:stCondLst>
                                            <p:cond delay="0"/>
                                          </p:stCondLst>
                                        </p:cTn>
                                        <p:tgtEl>
                                          <p:spTgt spid="10"/>
                                        </p:tgtEl>
                                        <p:attrNameLst>
                                          <p:attrName>style.visibility</p:attrName>
                                        </p:attrNameLst>
                                      </p:cBhvr>
                                      <p:to>
                                        <p:strVal val="visible"/>
                                      </p:to>
                                    </p:set>
                                    <p:anim calcmode="lin" valueType="num">
                                      <p:cBhvr>
                                        <p:cTn id="157" dur="500" fill="hold"/>
                                        <p:tgtEl>
                                          <p:spTgt spid="10"/>
                                        </p:tgtEl>
                                        <p:attrNameLst>
                                          <p:attrName>ppt_w</p:attrName>
                                        </p:attrNameLst>
                                      </p:cBhvr>
                                      <p:tavLst>
                                        <p:tav tm="0">
                                          <p:val>
                                            <p:fltVal val="0"/>
                                          </p:val>
                                        </p:tav>
                                        <p:tav tm="100000">
                                          <p:val>
                                            <p:strVal val="#ppt_w"/>
                                          </p:val>
                                        </p:tav>
                                      </p:tavLst>
                                    </p:anim>
                                    <p:anim calcmode="lin" valueType="num">
                                      <p:cBhvr>
                                        <p:cTn id="158" dur="500" fill="hold"/>
                                        <p:tgtEl>
                                          <p:spTgt spid="10"/>
                                        </p:tgtEl>
                                        <p:attrNameLst>
                                          <p:attrName>ppt_h</p:attrName>
                                        </p:attrNameLst>
                                      </p:cBhvr>
                                      <p:tavLst>
                                        <p:tav tm="0">
                                          <p:val>
                                            <p:fltVal val="0"/>
                                          </p:val>
                                        </p:tav>
                                        <p:tav tm="100000">
                                          <p:val>
                                            <p:strVal val="#ppt_h"/>
                                          </p:val>
                                        </p:tav>
                                      </p:tavLst>
                                    </p:anim>
                                    <p:animEffect transition="in" filter="fade">
                                      <p:cBhvr>
                                        <p:cTn id="159" dur="500"/>
                                        <p:tgtEl>
                                          <p:spTgt spid="10"/>
                                        </p:tgtEl>
                                      </p:cBhvr>
                                    </p:animEffect>
                                  </p:childTnLst>
                                </p:cTn>
                              </p:par>
                            </p:childTnLst>
                          </p:cTn>
                        </p:par>
                      </p:childTnLst>
                    </p:cTn>
                  </p:par>
                  <p:par>
                    <p:cTn id="160" fill="hold">
                      <p:stCondLst>
                        <p:cond delay="indefinite"/>
                      </p:stCondLst>
                      <p:childTnLst>
                        <p:par>
                          <p:cTn id="161" fill="hold">
                            <p:stCondLst>
                              <p:cond delay="0"/>
                            </p:stCondLst>
                            <p:childTnLst>
                              <p:par>
                                <p:cTn id="162" presetID="16" presetClass="entr" presetSubtype="21" fill="hold" grpId="0" nodeType="clickEffect">
                                  <p:stCondLst>
                                    <p:cond delay="0"/>
                                  </p:stCondLst>
                                  <p:childTnLst>
                                    <p:set>
                                      <p:cBhvr>
                                        <p:cTn id="163" dur="1" fill="hold">
                                          <p:stCondLst>
                                            <p:cond delay="0"/>
                                          </p:stCondLst>
                                        </p:cTn>
                                        <p:tgtEl>
                                          <p:spTgt spid="43"/>
                                        </p:tgtEl>
                                        <p:attrNameLst>
                                          <p:attrName>style.visibility</p:attrName>
                                        </p:attrNameLst>
                                      </p:cBhvr>
                                      <p:to>
                                        <p:strVal val="visible"/>
                                      </p:to>
                                    </p:set>
                                    <p:animEffect transition="in" filter="barn(inVertical)">
                                      <p:cBhvr>
                                        <p:cTn id="164" dur="500"/>
                                        <p:tgtEl>
                                          <p:spTgt spid="43"/>
                                        </p:tgtEl>
                                      </p:cBhvr>
                                    </p:animEffect>
                                  </p:childTnLst>
                                </p:cTn>
                              </p:par>
                            </p:childTnLst>
                          </p:cTn>
                        </p:par>
                      </p:childTnLst>
                    </p:cTn>
                  </p:par>
                  <p:par>
                    <p:cTn id="165" fill="hold">
                      <p:stCondLst>
                        <p:cond delay="indefinite"/>
                      </p:stCondLst>
                      <p:childTnLst>
                        <p:par>
                          <p:cTn id="166" fill="hold">
                            <p:stCondLst>
                              <p:cond delay="0"/>
                            </p:stCondLst>
                            <p:childTnLst>
                              <p:par>
                                <p:cTn id="167" presetID="16" presetClass="entr" presetSubtype="21" fill="hold" grpId="0" nodeType="clickEffect">
                                  <p:stCondLst>
                                    <p:cond delay="0"/>
                                  </p:stCondLst>
                                  <p:childTnLst>
                                    <p:set>
                                      <p:cBhvr>
                                        <p:cTn id="168" dur="1" fill="hold">
                                          <p:stCondLst>
                                            <p:cond delay="0"/>
                                          </p:stCondLst>
                                        </p:cTn>
                                        <p:tgtEl>
                                          <p:spTgt spid="49"/>
                                        </p:tgtEl>
                                        <p:attrNameLst>
                                          <p:attrName>style.visibility</p:attrName>
                                        </p:attrNameLst>
                                      </p:cBhvr>
                                      <p:to>
                                        <p:strVal val="visible"/>
                                      </p:to>
                                    </p:set>
                                    <p:animEffect transition="in" filter="barn(inVertical)">
                                      <p:cBhvr>
                                        <p:cTn id="169" dur="500"/>
                                        <p:tgtEl>
                                          <p:spTgt spid="49"/>
                                        </p:tgtEl>
                                      </p:cBhvr>
                                    </p:animEffect>
                                  </p:childTnLst>
                                </p:cTn>
                              </p:par>
                            </p:childTnLst>
                          </p:cTn>
                        </p:par>
                      </p:childTnLst>
                    </p:cTn>
                  </p:par>
                  <p:par>
                    <p:cTn id="170" fill="hold">
                      <p:stCondLst>
                        <p:cond delay="indefinite"/>
                      </p:stCondLst>
                      <p:childTnLst>
                        <p:par>
                          <p:cTn id="171" fill="hold">
                            <p:stCondLst>
                              <p:cond delay="0"/>
                            </p:stCondLst>
                            <p:childTnLst>
                              <p:par>
                                <p:cTn id="172" presetID="16" presetClass="entr" presetSubtype="21" fill="hold" grpId="0" nodeType="clickEffect">
                                  <p:stCondLst>
                                    <p:cond delay="0"/>
                                  </p:stCondLst>
                                  <p:childTnLst>
                                    <p:set>
                                      <p:cBhvr>
                                        <p:cTn id="173" dur="1" fill="hold">
                                          <p:stCondLst>
                                            <p:cond delay="0"/>
                                          </p:stCondLst>
                                        </p:cTn>
                                        <p:tgtEl>
                                          <p:spTgt spid="55"/>
                                        </p:tgtEl>
                                        <p:attrNameLst>
                                          <p:attrName>style.visibility</p:attrName>
                                        </p:attrNameLst>
                                      </p:cBhvr>
                                      <p:to>
                                        <p:strVal val="visible"/>
                                      </p:to>
                                    </p:set>
                                    <p:animEffect transition="in" filter="barn(inVertical)">
                                      <p:cBhvr>
                                        <p:cTn id="174" dur="500"/>
                                        <p:tgtEl>
                                          <p:spTgt spid="55"/>
                                        </p:tgtEl>
                                      </p:cBhvr>
                                    </p:animEffect>
                                  </p:childTnLst>
                                </p:cTn>
                              </p:par>
                            </p:childTnLst>
                          </p:cTn>
                        </p:par>
                      </p:childTnLst>
                    </p:cTn>
                  </p:par>
                  <p:par>
                    <p:cTn id="175" fill="hold">
                      <p:stCondLst>
                        <p:cond delay="indefinite"/>
                      </p:stCondLst>
                      <p:childTnLst>
                        <p:par>
                          <p:cTn id="176" fill="hold">
                            <p:stCondLst>
                              <p:cond delay="0"/>
                            </p:stCondLst>
                            <p:childTnLst>
                              <p:par>
                                <p:cTn id="177" presetID="16" presetClass="entr" presetSubtype="21" fill="hold" grpId="0" nodeType="clickEffect">
                                  <p:stCondLst>
                                    <p:cond delay="0"/>
                                  </p:stCondLst>
                                  <p:childTnLst>
                                    <p:set>
                                      <p:cBhvr>
                                        <p:cTn id="178" dur="1" fill="hold">
                                          <p:stCondLst>
                                            <p:cond delay="0"/>
                                          </p:stCondLst>
                                        </p:cTn>
                                        <p:tgtEl>
                                          <p:spTgt spid="61"/>
                                        </p:tgtEl>
                                        <p:attrNameLst>
                                          <p:attrName>style.visibility</p:attrName>
                                        </p:attrNameLst>
                                      </p:cBhvr>
                                      <p:to>
                                        <p:strVal val="visible"/>
                                      </p:to>
                                    </p:set>
                                    <p:animEffect transition="in" filter="barn(inVertical)">
                                      <p:cBhvr>
                                        <p:cTn id="17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La pratique de l’affranchissement d’honneurs par le déclarant</a:t>
            </a:r>
          </a:p>
          <a:p>
            <a:r>
              <a:rPr lang="fr-FR" b="1" dirty="0" smtClean="0"/>
              <a:t>Retour sur le jeu des couleurs asymétriques</a:t>
            </a:r>
            <a:endParaRPr lang="fr-FR" b="1" dirty="0"/>
          </a:p>
          <a:p>
            <a:pPr algn="l"/>
            <a:r>
              <a:rPr lang="fr-FR" b="1" i="1" dirty="0" smtClean="0"/>
              <a:t>	</a:t>
            </a:r>
            <a:r>
              <a:rPr lang="fr-FR" dirty="0" smtClean="0"/>
              <a:t>Jouez les deux couleurs suivantes, Sud jouant le premier :</a:t>
            </a:r>
          </a:p>
          <a:p>
            <a:pPr algn="l"/>
            <a:endParaRPr lang="fr-FR" dirty="0"/>
          </a:p>
          <a:p>
            <a:pPr algn="l"/>
            <a:endParaRPr lang="fr-FR" dirty="0" smtClean="0"/>
          </a:p>
          <a:p>
            <a:pPr algn="l"/>
            <a:endParaRPr lang="fr-FR" dirty="0"/>
          </a:p>
          <a:p>
            <a:pPr algn="l"/>
            <a:endParaRPr lang="fr-FR" dirty="0" smtClean="0"/>
          </a:p>
          <a:p>
            <a:pPr algn="l"/>
            <a:endParaRPr lang="fr-FR" dirty="0"/>
          </a:p>
          <a:p>
            <a:pPr algn="l"/>
            <a:r>
              <a:rPr lang="fr-FR" dirty="0" smtClean="0"/>
              <a:t>	Dans </a:t>
            </a:r>
            <a:r>
              <a:rPr lang="fr-FR" dirty="0"/>
              <a:t>les couleurs asymétriques, la règle est la même quand on joue ses cartes maîtresses, ou quand on joue ses cartes équivalentes</a:t>
            </a:r>
          </a:p>
          <a:p>
            <a:pPr algn="l"/>
            <a:endParaRPr lang="fr-FR" dirty="0" smtClean="0"/>
          </a:p>
          <a:p>
            <a:pPr algn="l"/>
            <a:endParaRPr lang="fr-FR" dirty="0"/>
          </a:p>
        </p:txBody>
      </p:sp>
      <p:grpSp>
        <p:nvGrpSpPr>
          <p:cNvPr id="12" name="Groupe 11"/>
          <p:cNvGrpSpPr/>
          <p:nvPr/>
        </p:nvGrpSpPr>
        <p:grpSpPr>
          <a:xfrm>
            <a:off x="230659" y="2203846"/>
            <a:ext cx="2718281" cy="1078523"/>
            <a:chOff x="230659" y="2203846"/>
            <a:chExt cx="2718281" cy="1078523"/>
          </a:xfrm>
        </p:grpSpPr>
        <p:sp>
          <p:nvSpPr>
            <p:cNvPr id="63" name="Rectangle à coins arrondis 62"/>
            <p:cNvSpPr/>
            <p:nvPr/>
          </p:nvSpPr>
          <p:spPr>
            <a:xfrm>
              <a:off x="230659" y="2203846"/>
              <a:ext cx="2718281"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4</a:t>
              </a:r>
            </a:p>
            <a:p>
              <a:pPr algn="ctr"/>
              <a:r>
                <a:rPr lang="fr-FR" sz="2400" b="1" dirty="0" smtClean="0">
                  <a:solidFill>
                    <a:schemeClr val="tx1"/>
                  </a:solidFill>
                </a:rPr>
                <a:t>10 9 7 5        V 8 6 3</a:t>
              </a:r>
            </a:p>
            <a:p>
              <a:pPr algn="ctr"/>
              <a:r>
                <a:rPr lang="fr-FR" sz="2400" b="1" dirty="0" smtClean="0">
                  <a:solidFill>
                    <a:schemeClr val="tx1"/>
                  </a:solidFill>
                </a:rPr>
                <a:t>A D 2</a:t>
              </a:r>
              <a:endParaRPr lang="fr-FR" sz="2400" b="1" dirty="0">
                <a:solidFill>
                  <a:schemeClr val="tx1"/>
                </a:solidFill>
              </a:endParaRPr>
            </a:p>
          </p:txBody>
        </p:sp>
        <p:sp>
          <p:nvSpPr>
            <p:cNvPr id="64" name="Rectangle à coins arrondis 63"/>
            <p:cNvSpPr/>
            <p:nvPr/>
          </p:nvSpPr>
          <p:spPr>
            <a:xfrm>
              <a:off x="1399844" y="2586224"/>
              <a:ext cx="29136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4" name="ZoneTexte 3"/>
          <p:cNvSpPr txBox="1"/>
          <p:nvPr/>
        </p:nvSpPr>
        <p:spPr>
          <a:xfrm>
            <a:off x="8515517" y="2082040"/>
            <a:ext cx="3649980" cy="1200329"/>
          </a:xfrm>
          <a:prstGeom prst="rect">
            <a:avLst/>
          </a:prstGeom>
          <a:noFill/>
        </p:spPr>
        <p:txBody>
          <a:bodyPr wrap="square" rtlCol="0">
            <a:spAutoFit/>
          </a:bodyPr>
          <a:lstStyle/>
          <a:p>
            <a:r>
              <a:rPr lang="fr-FR" sz="2400" dirty="0" smtClean="0"/>
              <a:t>Le 2 pour le Roi</a:t>
            </a:r>
          </a:p>
          <a:p>
            <a:r>
              <a:rPr lang="fr-FR" sz="2400" dirty="0" smtClean="0"/>
              <a:t>Le 4 pour l’As</a:t>
            </a:r>
          </a:p>
          <a:p>
            <a:r>
              <a:rPr lang="fr-FR" sz="2400" dirty="0" smtClean="0"/>
              <a:t>La Dame</a:t>
            </a:r>
            <a:endParaRPr lang="fr-FR" sz="2400" dirty="0"/>
          </a:p>
        </p:txBody>
      </p:sp>
      <p:sp>
        <p:nvSpPr>
          <p:cNvPr id="67" name="ZoneTexte 66"/>
          <p:cNvSpPr txBox="1"/>
          <p:nvPr/>
        </p:nvSpPr>
        <p:spPr>
          <a:xfrm>
            <a:off x="8515517" y="3270702"/>
            <a:ext cx="3649980" cy="1200329"/>
          </a:xfrm>
          <a:prstGeom prst="rect">
            <a:avLst/>
          </a:prstGeom>
          <a:noFill/>
        </p:spPr>
        <p:txBody>
          <a:bodyPr wrap="square" rtlCol="0">
            <a:spAutoFit/>
          </a:bodyPr>
          <a:lstStyle/>
          <a:p>
            <a:r>
              <a:rPr lang="fr-FR" sz="2400" dirty="0" smtClean="0"/>
              <a:t>Le 2 pour le Roi pris de l’As</a:t>
            </a:r>
          </a:p>
          <a:p>
            <a:r>
              <a:rPr lang="fr-FR" sz="2400" dirty="0" smtClean="0"/>
              <a:t>Le 4 pour la Dame</a:t>
            </a:r>
          </a:p>
          <a:p>
            <a:r>
              <a:rPr lang="fr-FR" sz="2400" dirty="0" smtClean="0"/>
              <a:t>Le Valet</a:t>
            </a:r>
            <a:endParaRPr lang="fr-FR" sz="2400" dirty="0"/>
          </a:p>
        </p:txBody>
      </p:sp>
      <p:sp>
        <p:nvSpPr>
          <p:cNvPr id="8" name="Ellipse 7"/>
          <p:cNvSpPr/>
          <p:nvPr/>
        </p:nvSpPr>
        <p:spPr>
          <a:xfrm>
            <a:off x="1355725" y="2239658"/>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8" name="Ellipse 67"/>
          <p:cNvSpPr/>
          <p:nvPr/>
        </p:nvSpPr>
        <p:spPr>
          <a:xfrm>
            <a:off x="1711325" y="2958914"/>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Ellipse 70"/>
          <p:cNvSpPr/>
          <p:nvPr/>
        </p:nvSpPr>
        <p:spPr>
          <a:xfrm>
            <a:off x="1183303" y="2603583"/>
            <a:ext cx="216541"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Ellipse 72"/>
          <p:cNvSpPr/>
          <p:nvPr/>
        </p:nvSpPr>
        <p:spPr>
          <a:xfrm>
            <a:off x="2579465" y="2603583"/>
            <a:ext cx="216541"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3" name="Rectangle à coins arrondis 82"/>
          <p:cNvSpPr/>
          <p:nvPr/>
        </p:nvSpPr>
        <p:spPr>
          <a:xfrm>
            <a:off x="388097" y="5364830"/>
            <a:ext cx="11574066" cy="1194947"/>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tx1"/>
                </a:solidFill>
              </a:rPr>
              <a:t>	Pour </a:t>
            </a:r>
            <a:r>
              <a:rPr lang="fr-FR" sz="2400" b="1" dirty="0">
                <a:solidFill>
                  <a:schemeClr val="tx1"/>
                </a:solidFill>
              </a:rPr>
              <a:t>affranchir des levées dans une couleur asymétrique, on joue d’abord les cartes équivalentes de la main la plus courte</a:t>
            </a:r>
          </a:p>
        </p:txBody>
      </p:sp>
      <p:grpSp>
        <p:nvGrpSpPr>
          <p:cNvPr id="10" name="Groupe 9"/>
          <p:cNvGrpSpPr/>
          <p:nvPr/>
        </p:nvGrpSpPr>
        <p:grpSpPr>
          <a:xfrm>
            <a:off x="3656284" y="2211544"/>
            <a:ext cx="2210297" cy="1078523"/>
            <a:chOff x="3176391" y="2203846"/>
            <a:chExt cx="2210297" cy="1078523"/>
          </a:xfrm>
        </p:grpSpPr>
        <p:sp>
          <p:nvSpPr>
            <p:cNvPr id="38" name="Rectangle à coins arrondis 37"/>
            <p:cNvSpPr/>
            <p:nvPr/>
          </p:nvSpPr>
          <p:spPr>
            <a:xfrm>
              <a:off x="3176391" y="2203846"/>
              <a:ext cx="2210297"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p>
            <a:p>
              <a:pPr algn="ctr"/>
              <a:r>
                <a:rPr lang="fr-FR" sz="2400" b="1" dirty="0" smtClean="0">
                  <a:solidFill>
                    <a:schemeClr val="tx1"/>
                  </a:solidFill>
                </a:rPr>
                <a:t>10 9 7       V 8 6</a:t>
              </a:r>
            </a:p>
            <a:p>
              <a:pPr algn="ctr"/>
              <a:r>
                <a:rPr lang="fr-FR" sz="2400" b="1" dirty="0" smtClean="0">
                  <a:solidFill>
                    <a:schemeClr val="tx1"/>
                  </a:solidFill>
                </a:rPr>
                <a:t>A D</a:t>
              </a:r>
              <a:endParaRPr lang="fr-FR" sz="2400" b="1" dirty="0">
                <a:solidFill>
                  <a:schemeClr val="tx1"/>
                </a:solidFill>
              </a:endParaRPr>
            </a:p>
          </p:txBody>
        </p:sp>
        <p:sp>
          <p:nvSpPr>
            <p:cNvPr id="39" name="Rectangle à coins arrondis 38"/>
            <p:cNvSpPr/>
            <p:nvPr/>
          </p:nvSpPr>
          <p:spPr>
            <a:xfrm>
              <a:off x="4135856" y="2586224"/>
              <a:ext cx="29136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11" name="Groupe 10"/>
          <p:cNvGrpSpPr/>
          <p:nvPr/>
        </p:nvGrpSpPr>
        <p:grpSpPr>
          <a:xfrm>
            <a:off x="6573924" y="2203846"/>
            <a:ext cx="1770856" cy="1078523"/>
            <a:chOff x="5628639" y="2204288"/>
            <a:chExt cx="1770856" cy="1078523"/>
          </a:xfrm>
        </p:grpSpPr>
        <p:sp>
          <p:nvSpPr>
            <p:cNvPr id="102" name="Rectangle à coins arrondis 101"/>
            <p:cNvSpPr/>
            <p:nvPr/>
          </p:nvSpPr>
          <p:spPr>
            <a:xfrm>
              <a:off x="5628639" y="2204288"/>
              <a:ext cx="1770856"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smtClean="0">
                <a:solidFill>
                  <a:schemeClr val="tx1"/>
                </a:solidFill>
              </a:endParaRPr>
            </a:p>
            <a:p>
              <a:pPr algn="ctr"/>
              <a:r>
                <a:rPr lang="fr-FR" sz="2400" b="1" dirty="0" smtClean="0">
                  <a:solidFill>
                    <a:schemeClr val="tx1"/>
                  </a:solidFill>
                </a:rPr>
                <a:t>10 9        V 8</a:t>
              </a:r>
            </a:p>
            <a:p>
              <a:pPr algn="ctr"/>
              <a:r>
                <a:rPr lang="fr-FR" sz="2400" b="1" dirty="0" smtClean="0">
                  <a:solidFill>
                    <a:schemeClr val="tx1"/>
                  </a:solidFill>
                </a:rPr>
                <a:t>D</a:t>
              </a:r>
              <a:endParaRPr lang="fr-FR" sz="2400" b="1" dirty="0">
                <a:solidFill>
                  <a:schemeClr val="tx1"/>
                </a:solidFill>
              </a:endParaRPr>
            </a:p>
          </p:txBody>
        </p:sp>
        <p:sp>
          <p:nvSpPr>
            <p:cNvPr id="103" name="Rectangle à coins arrondis 102"/>
            <p:cNvSpPr/>
            <p:nvPr/>
          </p:nvSpPr>
          <p:spPr>
            <a:xfrm>
              <a:off x="6367920" y="2566272"/>
              <a:ext cx="29136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104" name="Groupe 103"/>
          <p:cNvGrpSpPr/>
          <p:nvPr/>
        </p:nvGrpSpPr>
        <p:grpSpPr>
          <a:xfrm>
            <a:off x="230659" y="3348991"/>
            <a:ext cx="2718281" cy="1078523"/>
            <a:chOff x="230659" y="2203846"/>
            <a:chExt cx="2718281" cy="1078523"/>
          </a:xfrm>
        </p:grpSpPr>
        <p:sp>
          <p:nvSpPr>
            <p:cNvPr id="105" name="Rectangle à coins arrondis 104"/>
            <p:cNvSpPr/>
            <p:nvPr/>
          </p:nvSpPr>
          <p:spPr>
            <a:xfrm>
              <a:off x="230659" y="2203846"/>
              <a:ext cx="2718281"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4</a:t>
              </a:r>
            </a:p>
            <a:p>
              <a:pPr algn="ctr"/>
              <a:r>
                <a:rPr lang="fr-FR" sz="2400" b="1" dirty="0" smtClean="0">
                  <a:solidFill>
                    <a:schemeClr val="tx1"/>
                  </a:solidFill>
                </a:rPr>
                <a:t>10 9 7 5        A 8 6 3</a:t>
              </a:r>
            </a:p>
            <a:p>
              <a:pPr algn="ctr"/>
              <a:r>
                <a:rPr lang="fr-FR" sz="2400" b="1" dirty="0" smtClean="0">
                  <a:solidFill>
                    <a:schemeClr val="tx1"/>
                  </a:solidFill>
                </a:rPr>
                <a:t>D V 2</a:t>
              </a:r>
              <a:endParaRPr lang="fr-FR" sz="2400" b="1" dirty="0">
                <a:solidFill>
                  <a:schemeClr val="tx1"/>
                </a:solidFill>
              </a:endParaRPr>
            </a:p>
          </p:txBody>
        </p:sp>
        <p:sp>
          <p:nvSpPr>
            <p:cNvPr id="106" name="Rectangle à coins arrondis 105"/>
            <p:cNvSpPr/>
            <p:nvPr/>
          </p:nvSpPr>
          <p:spPr>
            <a:xfrm>
              <a:off x="1399844" y="2586224"/>
              <a:ext cx="29136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107" name="Groupe 106"/>
          <p:cNvGrpSpPr/>
          <p:nvPr/>
        </p:nvGrpSpPr>
        <p:grpSpPr>
          <a:xfrm>
            <a:off x="3656284" y="3356689"/>
            <a:ext cx="2210297" cy="1078523"/>
            <a:chOff x="3176391" y="2203846"/>
            <a:chExt cx="2210297" cy="1078523"/>
          </a:xfrm>
        </p:grpSpPr>
        <p:sp>
          <p:nvSpPr>
            <p:cNvPr id="108" name="Rectangle à coins arrondis 107"/>
            <p:cNvSpPr/>
            <p:nvPr/>
          </p:nvSpPr>
          <p:spPr>
            <a:xfrm>
              <a:off x="3176391" y="2203846"/>
              <a:ext cx="2210297"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p>
            <a:p>
              <a:pPr algn="ctr"/>
              <a:r>
                <a:rPr lang="fr-FR" sz="2400" b="1" dirty="0" smtClean="0">
                  <a:solidFill>
                    <a:schemeClr val="tx1"/>
                  </a:solidFill>
                </a:rPr>
                <a:t>10 9 7        8 6 3</a:t>
              </a:r>
            </a:p>
            <a:p>
              <a:pPr algn="ctr"/>
              <a:r>
                <a:rPr lang="fr-FR" sz="2400" b="1" dirty="0" smtClean="0">
                  <a:solidFill>
                    <a:schemeClr val="tx1"/>
                  </a:solidFill>
                </a:rPr>
                <a:t>D V</a:t>
              </a:r>
              <a:endParaRPr lang="fr-FR" sz="2400" b="1" dirty="0">
                <a:solidFill>
                  <a:schemeClr val="tx1"/>
                </a:solidFill>
              </a:endParaRPr>
            </a:p>
          </p:txBody>
        </p:sp>
        <p:sp>
          <p:nvSpPr>
            <p:cNvPr id="109" name="Rectangle à coins arrondis 108"/>
            <p:cNvSpPr/>
            <p:nvPr/>
          </p:nvSpPr>
          <p:spPr>
            <a:xfrm>
              <a:off x="4135856" y="2586224"/>
              <a:ext cx="29136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110" name="Groupe 109"/>
          <p:cNvGrpSpPr/>
          <p:nvPr/>
        </p:nvGrpSpPr>
        <p:grpSpPr>
          <a:xfrm>
            <a:off x="6573924" y="3348991"/>
            <a:ext cx="1770856" cy="1078523"/>
            <a:chOff x="5628639" y="2204288"/>
            <a:chExt cx="1770856" cy="1078523"/>
          </a:xfrm>
        </p:grpSpPr>
        <p:sp>
          <p:nvSpPr>
            <p:cNvPr id="111" name="Rectangle à coins arrondis 110"/>
            <p:cNvSpPr/>
            <p:nvPr/>
          </p:nvSpPr>
          <p:spPr>
            <a:xfrm>
              <a:off x="5628639" y="2204288"/>
              <a:ext cx="1770856"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b="1" dirty="0" smtClean="0">
                <a:solidFill>
                  <a:schemeClr val="tx1"/>
                </a:solidFill>
              </a:endParaRPr>
            </a:p>
            <a:p>
              <a:pPr algn="ctr"/>
              <a:r>
                <a:rPr lang="fr-FR" sz="2400" b="1" dirty="0" smtClean="0">
                  <a:solidFill>
                    <a:schemeClr val="tx1"/>
                  </a:solidFill>
                </a:rPr>
                <a:t>10 9        8 6</a:t>
              </a:r>
            </a:p>
            <a:p>
              <a:pPr algn="ctr"/>
              <a:r>
                <a:rPr lang="fr-FR" sz="2400" b="1" dirty="0">
                  <a:solidFill>
                    <a:schemeClr val="tx1"/>
                  </a:solidFill>
                </a:rPr>
                <a:t>V</a:t>
              </a:r>
            </a:p>
          </p:txBody>
        </p:sp>
        <p:sp>
          <p:nvSpPr>
            <p:cNvPr id="112" name="Rectangle à coins arrondis 111"/>
            <p:cNvSpPr/>
            <p:nvPr/>
          </p:nvSpPr>
          <p:spPr>
            <a:xfrm>
              <a:off x="6367920" y="2566272"/>
              <a:ext cx="29136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113" name="Ellipse 112"/>
          <p:cNvSpPr/>
          <p:nvPr/>
        </p:nvSpPr>
        <p:spPr>
          <a:xfrm>
            <a:off x="4633282" y="2234599"/>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4" name="Ellipse 113"/>
          <p:cNvSpPr/>
          <p:nvPr/>
        </p:nvSpPr>
        <p:spPr>
          <a:xfrm>
            <a:off x="5474094" y="2612348"/>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5" name="Ellipse 114"/>
          <p:cNvSpPr/>
          <p:nvPr/>
        </p:nvSpPr>
        <p:spPr>
          <a:xfrm>
            <a:off x="4356623" y="2617334"/>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6" name="Ellipse 115"/>
          <p:cNvSpPr/>
          <p:nvPr/>
        </p:nvSpPr>
        <p:spPr>
          <a:xfrm>
            <a:off x="4495996" y="2986616"/>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7" name="Ellipse 116"/>
          <p:cNvSpPr/>
          <p:nvPr/>
        </p:nvSpPr>
        <p:spPr>
          <a:xfrm>
            <a:off x="7321559" y="2976434"/>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8" name="Ellipse 117"/>
          <p:cNvSpPr/>
          <p:nvPr/>
        </p:nvSpPr>
        <p:spPr>
          <a:xfrm>
            <a:off x="7983574" y="2599286"/>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9" name="Ellipse 118"/>
          <p:cNvSpPr/>
          <p:nvPr/>
        </p:nvSpPr>
        <p:spPr>
          <a:xfrm>
            <a:off x="7038329" y="2612348"/>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0" name="Ellipse 119"/>
          <p:cNvSpPr/>
          <p:nvPr/>
        </p:nvSpPr>
        <p:spPr>
          <a:xfrm>
            <a:off x="1711324" y="4116842"/>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1" name="Ellipse 120"/>
          <p:cNvSpPr/>
          <p:nvPr/>
        </p:nvSpPr>
        <p:spPr>
          <a:xfrm>
            <a:off x="1333500" y="3372046"/>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2" name="Ellipse 121"/>
          <p:cNvSpPr/>
          <p:nvPr/>
        </p:nvSpPr>
        <p:spPr>
          <a:xfrm>
            <a:off x="2559585" y="3744431"/>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3" name="Ellipse 122"/>
          <p:cNvSpPr/>
          <p:nvPr/>
        </p:nvSpPr>
        <p:spPr>
          <a:xfrm>
            <a:off x="1138638" y="3748882"/>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4" name="Ellipse 123"/>
          <p:cNvSpPr/>
          <p:nvPr/>
        </p:nvSpPr>
        <p:spPr>
          <a:xfrm>
            <a:off x="4633282" y="3379744"/>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5" name="Ellipse 124"/>
          <p:cNvSpPr/>
          <p:nvPr/>
        </p:nvSpPr>
        <p:spPr>
          <a:xfrm>
            <a:off x="4505132" y="4124514"/>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6" name="Ellipse 125"/>
          <p:cNvSpPr/>
          <p:nvPr/>
        </p:nvSpPr>
        <p:spPr>
          <a:xfrm>
            <a:off x="4342848" y="3765192"/>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7" name="Ellipse 126"/>
          <p:cNvSpPr/>
          <p:nvPr/>
        </p:nvSpPr>
        <p:spPr>
          <a:xfrm>
            <a:off x="5490434" y="3757493"/>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8" name="Ellipse 127"/>
          <p:cNvSpPr/>
          <p:nvPr/>
        </p:nvSpPr>
        <p:spPr>
          <a:xfrm>
            <a:off x="7321559" y="4094659"/>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9" name="Ellipse 128"/>
          <p:cNvSpPr/>
          <p:nvPr/>
        </p:nvSpPr>
        <p:spPr>
          <a:xfrm>
            <a:off x="7033029" y="3737099"/>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0" name="Ellipse 129"/>
          <p:cNvSpPr/>
          <p:nvPr/>
        </p:nvSpPr>
        <p:spPr>
          <a:xfrm>
            <a:off x="7983573" y="3748882"/>
            <a:ext cx="256299" cy="28764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lèche droite 12"/>
          <p:cNvSpPr/>
          <p:nvPr/>
        </p:nvSpPr>
        <p:spPr>
          <a:xfrm>
            <a:off x="3059753" y="2670330"/>
            <a:ext cx="492369" cy="1568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1" name="Flèche droite 130"/>
          <p:cNvSpPr/>
          <p:nvPr/>
        </p:nvSpPr>
        <p:spPr>
          <a:xfrm>
            <a:off x="3026038" y="3802479"/>
            <a:ext cx="492369" cy="1568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2" name="Flèche droite 131"/>
          <p:cNvSpPr/>
          <p:nvPr/>
        </p:nvSpPr>
        <p:spPr>
          <a:xfrm>
            <a:off x="6008014" y="2665052"/>
            <a:ext cx="492369" cy="1568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 name="Flèche droite 132"/>
          <p:cNvSpPr/>
          <p:nvPr/>
        </p:nvSpPr>
        <p:spPr>
          <a:xfrm>
            <a:off x="5974299" y="3797201"/>
            <a:ext cx="492369" cy="1568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25700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500"/>
                                        <p:tgtEl>
                                          <p:spTgt spid="7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Effect transition="in" filter="fade">
                                      <p:cBhvr>
                                        <p:cTn id="35" dur="500"/>
                                        <p:tgtEl>
                                          <p:spTgt spid="68"/>
                                        </p:tgtEl>
                                      </p:cBhvr>
                                    </p:animEffect>
                                  </p:childTnLst>
                                </p:cTn>
                              </p:par>
                              <p:par>
                                <p:cTn id="36" presetID="1"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childTnLst>
                                </p:cTn>
                              </p:par>
                              <p:par>
                                <p:cTn id="38" presetID="53" presetClass="entr" presetSubtype="16"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1" end="1"/>
                                            </p:txEl>
                                          </p:spTgt>
                                        </p:tgtEl>
                                        <p:attrNameLst>
                                          <p:attrName>style.visibility</p:attrName>
                                        </p:attrNameLst>
                                      </p:cBhvr>
                                      <p:to>
                                        <p:strVal val="visible"/>
                                      </p:to>
                                    </p:set>
                                  </p:childTnLst>
                                </p:cTn>
                              </p:par>
                              <p:par>
                                <p:cTn id="47" presetID="10" presetClass="entr" presetSubtype="0"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fade">
                                      <p:cBhvr>
                                        <p:cTn id="49" dur="500"/>
                                        <p:tgtEl>
                                          <p:spTgt spid="11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5"/>
                                        </p:tgtEl>
                                        <p:attrNameLst>
                                          <p:attrName>style.visibility</p:attrName>
                                        </p:attrNameLst>
                                      </p:cBhvr>
                                      <p:to>
                                        <p:strVal val="visible"/>
                                      </p:to>
                                    </p:set>
                                    <p:animEffect transition="in" filter="fade">
                                      <p:cBhvr>
                                        <p:cTn id="52" dur="500"/>
                                        <p:tgtEl>
                                          <p:spTgt spid="11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14"/>
                                        </p:tgtEl>
                                        <p:attrNameLst>
                                          <p:attrName>style.visibility</p:attrName>
                                        </p:attrNameLst>
                                      </p:cBhvr>
                                      <p:to>
                                        <p:strVal val="visible"/>
                                      </p:to>
                                    </p:set>
                                    <p:animEffect transition="in" filter="fade">
                                      <p:cBhvr>
                                        <p:cTn id="55" dur="500"/>
                                        <p:tgtEl>
                                          <p:spTgt spid="1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6"/>
                                        </p:tgtEl>
                                        <p:attrNameLst>
                                          <p:attrName>style.visibility</p:attrName>
                                        </p:attrNameLst>
                                      </p:cBhvr>
                                      <p:to>
                                        <p:strVal val="visible"/>
                                      </p:to>
                                    </p:set>
                                    <p:animEffect transition="in" filter="fade">
                                      <p:cBhvr>
                                        <p:cTn id="58" dur="500"/>
                                        <p:tgtEl>
                                          <p:spTgt spid="116"/>
                                        </p:tgtEl>
                                      </p:cBhvr>
                                    </p:animEffect>
                                  </p:childTnLst>
                                </p:cTn>
                              </p:par>
                              <p:par>
                                <p:cTn id="59" presetID="1" presetClass="entr" presetSubtype="0" fill="hold" grpId="0" nodeType="withEffect">
                                  <p:stCondLst>
                                    <p:cond delay="0"/>
                                  </p:stCondLst>
                                  <p:childTnLst>
                                    <p:set>
                                      <p:cBhvr>
                                        <p:cTn id="60" dur="1" fill="hold">
                                          <p:stCondLst>
                                            <p:cond delay="0"/>
                                          </p:stCondLst>
                                        </p:cTn>
                                        <p:tgtEl>
                                          <p:spTgt spid="132"/>
                                        </p:tgtEl>
                                        <p:attrNameLst>
                                          <p:attrName>style.visibility</p:attrName>
                                        </p:attrNameLst>
                                      </p:cBhvr>
                                      <p:to>
                                        <p:strVal val="visible"/>
                                      </p:to>
                                    </p:set>
                                  </p:childTnLst>
                                </p:cTn>
                              </p:par>
                              <p:par>
                                <p:cTn id="61" presetID="53" presetClass="entr" presetSubtype="16" fill="hold"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ppt_w</p:attrName>
                                        </p:attrNameLst>
                                      </p:cBhvr>
                                      <p:tavLst>
                                        <p:tav tm="0">
                                          <p:val>
                                            <p:fltVal val="0"/>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animEffect transition="in" filter="fade">
                                      <p:cBhvr>
                                        <p:cTn id="65" dur="500"/>
                                        <p:tgtEl>
                                          <p:spTgt spid="11"/>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4">
                                            <p:txEl>
                                              <p:pRg st="2" end="2"/>
                                            </p:txEl>
                                          </p:spTgt>
                                        </p:tgtEl>
                                        <p:attrNameLst>
                                          <p:attrName>style.visibility</p:attrName>
                                        </p:attrNameLst>
                                      </p:cBhvr>
                                      <p:to>
                                        <p:strVal val="visible"/>
                                      </p:to>
                                    </p:set>
                                  </p:childTnLst>
                                </p:cTn>
                              </p:par>
                              <p:par>
                                <p:cTn id="70" presetID="10" presetClass="entr" presetSubtype="0" fill="hold" grpId="0" nodeType="withEffect">
                                  <p:stCondLst>
                                    <p:cond delay="0"/>
                                  </p:stCondLst>
                                  <p:childTnLst>
                                    <p:set>
                                      <p:cBhvr>
                                        <p:cTn id="71" dur="1" fill="hold">
                                          <p:stCondLst>
                                            <p:cond delay="0"/>
                                          </p:stCondLst>
                                        </p:cTn>
                                        <p:tgtEl>
                                          <p:spTgt spid="119"/>
                                        </p:tgtEl>
                                        <p:attrNameLst>
                                          <p:attrName>style.visibility</p:attrName>
                                        </p:attrNameLst>
                                      </p:cBhvr>
                                      <p:to>
                                        <p:strVal val="visible"/>
                                      </p:to>
                                    </p:set>
                                    <p:animEffect transition="in" filter="fade">
                                      <p:cBhvr>
                                        <p:cTn id="72" dur="500"/>
                                        <p:tgtEl>
                                          <p:spTgt spid="11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8"/>
                                        </p:tgtEl>
                                        <p:attrNameLst>
                                          <p:attrName>style.visibility</p:attrName>
                                        </p:attrNameLst>
                                      </p:cBhvr>
                                      <p:to>
                                        <p:strVal val="visible"/>
                                      </p:to>
                                    </p:set>
                                    <p:animEffect transition="in" filter="fade">
                                      <p:cBhvr>
                                        <p:cTn id="75" dur="500"/>
                                        <p:tgtEl>
                                          <p:spTgt spid="118"/>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7"/>
                                        </p:tgtEl>
                                        <p:attrNameLst>
                                          <p:attrName>style.visibility</p:attrName>
                                        </p:attrNameLst>
                                      </p:cBhvr>
                                      <p:to>
                                        <p:strVal val="visible"/>
                                      </p:to>
                                    </p:set>
                                    <p:animEffect transition="in" filter="fade">
                                      <p:cBhvr>
                                        <p:cTn id="78" dur="500"/>
                                        <p:tgtEl>
                                          <p:spTgt spid="117"/>
                                        </p:tgtEl>
                                      </p:cBhvr>
                                    </p:animEffect>
                                  </p:childTnLst>
                                </p:cTn>
                              </p:par>
                            </p:childTnLst>
                          </p:cTn>
                        </p:par>
                      </p:childTnLst>
                    </p:cTn>
                  </p:par>
                  <p:par>
                    <p:cTn id="79" fill="hold">
                      <p:stCondLst>
                        <p:cond delay="indefinite"/>
                      </p:stCondLst>
                      <p:childTnLst>
                        <p:par>
                          <p:cTn id="80" fill="hold">
                            <p:stCondLst>
                              <p:cond delay="0"/>
                            </p:stCondLst>
                            <p:childTnLst>
                              <p:par>
                                <p:cTn id="81" presetID="53" presetClass="entr" presetSubtype="16" fill="hold" nodeType="clickEffect">
                                  <p:stCondLst>
                                    <p:cond delay="0"/>
                                  </p:stCondLst>
                                  <p:childTnLst>
                                    <p:set>
                                      <p:cBhvr>
                                        <p:cTn id="82" dur="1" fill="hold">
                                          <p:stCondLst>
                                            <p:cond delay="0"/>
                                          </p:stCondLst>
                                        </p:cTn>
                                        <p:tgtEl>
                                          <p:spTgt spid="104"/>
                                        </p:tgtEl>
                                        <p:attrNameLst>
                                          <p:attrName>style.visibility</p:attrName>
                                        </p:attrNameLst>
                                      </p:cBhvr>
                                      <p:to>
                                        <p:strVal val="visible"/>
                                      </p:to>
                                    </p:set>
                                    <p:anim calcmode="lin" valueType="num">
                                      <p:cBhvr>
                                        <p:cTn id="83" dur="500" fill="hold"/>
                                        <p:tgtEl>
                                          <p:spTgt spid="104"/>
                                        </p:tgtEl>
                                        <p:attrNameLst>
                                          <p:attrName>ppt_w</p:attrName>
                                        </p:attrNameLst>
                                      </p:cBhvr>
                                      <p:tavLst>
                                        <p:tav tm="0">
                                          <p:val>
                                            <p:fltVal val="0"/>
                                          </p:val>
                                        </p:tav>
                                        <p:tav tm="100000">
                                          <p:val>
                                            <p:strVal val="#ppt_w"/>
                                          </p:val>
                                        </p:tav>
                                      </p:tavLst>
                                    </p:anim>
                                    <p:anim calcmode="lin" valueType="num">
                                      <p:cBhvr>
                                        <p:cTn id="84" dur="500" fill="hold"/>
                                        <p:tgtEl>
                                          <p:spTgt spid="104"/>
                                        </p:tgtEl>
                                        <p:attrNameLst>
                                          <p:attrName>ppt_h</p:attrName>
                                        </p:attrNameLst>
                                      </p:cBhvr>
                                      <p:tavLst>
                                        <p:tav tm="0">
                                          <p:val>
                                            <p:fltVal val="0"/>
                                          </p:val>
                                        </p:tav>
                                        <p:tav tm="100000">
                                          <p:val>
                                            <p:strVal val="#ppt_h"/>
                                          </p:val>
                                        </p:tav>
                                      </p:tavLst>
                                    </p:anim>
                                    <p:animEffect transition="in" filter="fade">
                                      <p:cBhvr>
                                        <p:cTn id="85" dur="500"/>
                                        <p:tgtEl>
                                          <p:spTgt spid="104"/>
                                        </p:tgtEl>
                                      </p:cBhvr>
                                    </p:animEffec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nodeType="clickEffect">
                                  <p:stCondLst>
                                    <p:cond delay="0"/>
                                  </p:stCondLst>
                                  <p:childTnLst>
                                    <p:set>
                                      <p:cBhvr>
                                        <p:cTn id="89" dur="1" fill="hold">
                                          <p:stCondLst>
                                            <p:cond delay="0"/>
                                          </p:stCondLst>
                                        </p:cTn>
                                        <p:tgtEl>
                                          <p:spTgt spid="67">
                                            <p:txEl>
                                              <p:pRg st="0" end="0"/>
                                            </p:txEl>
                                          </p:spTgt>
                                        </p:tgtEl>
                                        <p:attrNameLst>
                                          <p:attrName>style.visibility</p:attrName>
                                        </p:attrNameLst>
                                      </p:cBhvr>
                                      <p:to>
                                        <p:strVal val="visible"/>
                                      </p:to>
                                    </p:set>
                                  </p:childTnLst>
                                </p:cTn>
                              </p:par>
                              <p:par>
                                <p:cTn id="90" presetID="10" presetClass="entr" presetSubtype="0" fill="hold" grpId="0" nodeType="withEffect">
                                  <p:stCondLst>
                                    <p:cond delay="0"/>
                                  </p:stCondLst>
                                  <p:childTnLst>
                                    <p:set>
                                      <p:cBhvr>
                                        <p:cTn id="91" dur="1" fill="hold">
                                          <p:stCondLst>
                                            <p:cond delay="0"/>
                                          </p:stCondLst>
                                        </p:cTn>
                                        <p:tgtEl>
                                          <p:spTgt spid="120"/>
                                        </p:tgtEl>
                                        <p:attrNameLst>
                                          <p:attrName>style.visibility</p:attrName>
                                        </p:attrNameLst>
                                      </p:cBhvr>
                                      <p:to>
                                        <p:strVal val="visible"/>
                                      </p:to>
                                    </p:set>
                                    <p:animEffect transition="in" filter="fade">
                                      <p:cBhvr>
                                        <p:cTn id="92" dur="500"/>
                                        <p:tgtEl>
                                          <p:spTgt spid="120"/>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23"/>
                                        </p:tgtEl>
                                        <p:attrNameLst>
                                          <p:attrName>style.visibility</p:attrName>
                                        </p:attrNameLst>
                                      </p:cBhvr>
                                      <p:to>
                                        <p:strVal val="visible"/>
                                      </p:to>
                                    </p:set>
                                    <p:animEffect transition="in" filter="fade">
                                      <p:cBhvr>
                                        <p:cTn id="95" dur="500"/>
                                        <p:tgtEl>
                                          <p:spTgt spid="123"/>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21"/>
                                        </p:tgtEl>
                                        <p:attrNameLst>
                                          <p:attrName>style.visibility</p:attrName>
                                        </p:attrNameLst>
                                      </p:cBhvr>
                                      <p:to>
                                        <p:strVal val="visible"/>
                                      </p:to>
                                    </p:set>
                                    <p:animEffect transition="in" filter="fade">
                                      <p:cBhvr>
                                        <p:cTn id="98" dur="500"/>
                                        <p:tgtEl>
                                          <p:spTgt spid="121"/>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2"/>
                                        </p:tgtEl>
                                        <p:attrNameLst>
                                          <p:attrName>style.visibility</p:attrName>
                                        </p:attrNameLst>
                                      </p:cBhvr>
                                      <p:to>
                                        <p:strVal val="visible"/>
                                      </p:to>
                                    </p:set>
                                    <p:animEffect transition="in" filter="fade">
                                      <p:cBhvr>
                                        <p:cTn id="101" dur="500"/>
                                        <p:tgtEl>
                                          <p:spTgt spid="122"/>
                                        </p:tgtEl>
                                      </p:cBhvr>
                                    </p:animEffect>
                                  </p:childTnLst>
                                </p:cTn>
                              </p:par>
                              <p:par>
                                <p:cTn id="102" presetID="1" presetClass="entr" presetSubtype="0" fill="hold" grpId="0" nodeType="withEffect">
                                  <p:stCondLst>
                                    <p:cond delay="0"/>
                                  </p:stCondLst>
                                  <p:childTnLst>
                                    <p:set>
                                      <p:cBhvr>
                                        <p:cTn id="103" dur="1" fill="hold">
                                          <p:stCondLst>
                                            <p:cond delay="0"/>
                                          </p:stCondLst>
                                        </p:cTn>
                                        <p:tgtEl>
                                          <p:spTgt spid="131"/>
                                        </p:tgtEl>
                                        <p:attrNameLst>
                                          <p:attrName>style.visibility</p:attrName>
                                        </p:attrNameLst>
                                      </p:cBhvr>
                                      <p:to>
                                        <p:strVal val="visible"/>
                                      </p:to>
                                    </p:set>
                                  </p:childTnLst>
                                </p:cTn>
                              </p:par>
                              <p:par>
                                <p:cTn id="104" presetID="53" presetClass="entr" presetSubtype="16" fill="hold" nodeType="withEffect">
                                  <p:stCondLst>
                                    <p:cond delay="0"/>
                                  </p:stCondLst>
                                  <p:childTnLst>
                                    <p:set>
                                      <p:cBhvr>
                                        <p:cTn id="105" dur="1" fill="hold">
                                          <p:stCondLst>
                                            <p:cond delay="0"/>
                                          </p:stCondLst>
                                        </p:cTn>
                                        <p:tgtEl>
                                          <p:spTgt spid="107"/>
                                        </p:tgtEl>
                                        <p:attrNameLst>
                                          <p:attrName>style.visibility</p:attrName>
                                        </p:attrNameLst>
                                      </p:cBhvr>
                                      <p:to>
                                        <p:strVal val="visible"/>
                                      </p:to>
                                    </p:set>
                                    <p:anim calcmode="lin" valueType="num">
                                      <p:cBhvr>
                                        <p:cTn id="106" dur="500" fill="hold"/>
                                        <p:tgtEl>
                                          <p:spTgt spid="107"/>
                                        </p:tgtEl>
                                        <p:attrNameLst>
                                          <p:attrName>ppt_w</p:attrName>
                                        </p:attrNameLst>
                                      </p:cBhvr>
                                      <p:tavLst>
                                        <p:tav tm="0">
                                          <p:val>
                                            <p:fltVal val="0"/>
                                          </p:val>
                                        </p:tav>
                                        <p:tav tm="100000">
                                          <p:val>
                                            <p:strVal val="#ppt_w"/>
                                          </p:val>
                                        </p:tav>
                                      </p:tavLst>
                                    </p:anim>
                                    <p:anim calcmode="lin" valueType="num">
                                      <p:cBhvr>
                                        <p:cTn id="107" dur="500" fill="hold"/>
                                        <p:tgtEl>
                                          <p:spTgt spid="107"/>
                                        </p:tgtEl>
                                        <p:attrNameLst>
                                          <p:attrName>ppt_h</p:attrName>
                                        </p:attrNameLst>
                                      </p:cBhvr>
                                      <p:tavLst>
                                        <p:tav tm="0">
                                          <p:val>
                                            <p:fltVal val="0"/>
                                          </p:val>
                                        </p:tav>
                                        <p:tav tm="100000">
                                          <p:val>
                                            <p:strVal val="#ppt_h"/>
                                          </p:val>
                                        </p:tav>
                                      </p:tavLst>
                                    </p:anim>
                                    <p:animEffect transition="in" filter="fade">
                                      <p:cBhvr>
                                        <p:cTn id="108" dur="500"/>
                                        <p:tgtEl>
                                          <p:spTgt spid="107"/>
                                        </p:tgtEl>
                                      </p:cBhvr>
                                    </p:animEffec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67">
                                            <p:txEl>
                                              <p:pRg st="1" end="1"/>
                                            </p:txEl>
                                          </p:spTgt>
                                        </p:tgtEl>
                                        <p:attrNameLst>
                                          <p:attrName>style.visibility</p:attrName>
                                        </p:attrNameLst>
                                      </p:cBhvr>
                                      <p:to>
                                        <p:strVal val="visible"/>
                                      </p:to>
                                    </p:set>
                                  </p:childTnLst>
                                </p:cTn>
                              </p:par>
                              <p:par>
                                <p:cTn id="113" presetID="10" presetClass="entr" presetSubtype="0" fill="hold" grpId="0" nodeType="withEffect">
                                  <p:stCondLst>
                                    <p:cond delay="0"/>
                                  </p:stCondLst>
                                  <p:childTnLst>
                                    <p:set>
                                      <p:cBhvr>
                                        <p:cTn id="114" dur="1" fill="hold">
                                          <p:stCondLst>
                                            <p:cond delay="0"/>
                                          </p:stCondLst>
                                        </p:cTn>
                                        <p:tgtEl>
                                          <p:spTgt spid="124"/>
                                        </p:tgtEl>
                                        <p:attrNameLst>
                                          <p:attrName>style.visibility</p:attrName>
                                        </p:attrNameLst>
                                      </p:cBhvr>
                                      <p:to>
                                        <p:strVal val="visible"/>
                                      </p:to>
                                    </p:set>
                                    <p:animEffect transition="in" filter="fade">
                                      <p:cBhvr>
                                        <p:cTn id="115" dur="500"/>
                                        <p:tgtEl>
                                          <p:spTgt spid="124"/>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26"/>
                                        </p:tgtEl>
                                        <p:attrNameLst>
                                          <p:attrName>style.visibility</p:attrName>
                                        </p:attrNameLst>
                                      </p:cBhvr>
                                      <p:to>
                                        <p:strVal val="visible"/>
                                      </p:to>
                                    </p:set>
                                    <p:animEffect transition="in" filter="fade">
                                      <p:cBhvr>
                                        <p:cTn id="118" dur="500"/>
                                        <p:tgtEl>
                                          <p:spTgt spid="126"/>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7"/>
                                        </p:tgtEl>
                                        <p:attrNameLst>
                                          <p:attrName>style.visibility</p:attrName>
                                        </p:attrNameLst>
                                      </p:cBhvr>
                                      <p:to>
                                        <p:strVal val="visible"/>
                                      </p:to>
                                    </p:set>
                                    <p:animEffect transition="in" filter="fade">
                                      <p:cBhvr>
                                        <p:cTn id="121" dur="500"/>
                                        <p:tgtEl>
                                          <p:spTgt spid="127"/>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25"/>
                                        </p:tgtEl>
                                        <p:attrNameLst>
                                          <p:attrName>style.visibility</p:attrName>
                                        </p:attrNameLst>
                                      </p:cBhvr>
                                      <p:to>
                                        <p:strVal val="visible"/>
                                      </p:to>
                                    </p:set>
                                    <p:animEffect transition="in" filter="fade">
                                      <p:cBhvr>
                                        <p:cTn id="124" dur="500"/>
                                        <p:tgtEl>
                                          <p:spTgt spid="125"/>
                                        </p:tgtEl>
                                      </p:cBhvr>
                                    </p:animEffec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133"/>
                                        </p:tgtEl>
                                        <p:attrNameLst>
                                          <p:attrName>style.visibility</p:attrName>
                                        </p:attrNameLst>
                                      </p:cBhvr>
                                      <p:to>
                                        <p:strVal val="visible"/>
                                      </p:to>
                                    </p:set>
                                  </p:childTnLst>
                                </p:cTn>
                              </p:par>
                              <p:par>
                                <p:cTn id="129" presetID="53" presetClass="entr" presetSubtype="16" fill="hold" nodeType="withEffect">
                                  <p:stCondLst>
                                    <p:cond delay="0"/>
                                  </p:stCondLst>
                                  <p:childTnLst>
                                    <p:set>
                                      <p:cBhvr>
                                        <p:cTn id="130" dur="1" fill="hold">
                                          <p:stCondLst>
                                            <p:cond delay="0"/>
                                          </p:stCondLst>
                                        </p:cTn>
                                        <p:tgtEl>
                                          <p:spTgt spid="110"/>
                                        </p:tgtEl>
                                        <p:attrNameLst>
                                          <p:attrName>style.visibility</p:attrName>
                                        </p:attrNameLst>
                                      </p:cBhvr>
                                      <p:to>
                                        <p:strVal val="visible"/>
                                      </p:to>
                                    </p:set>
                                    <p:anim calcmode="lin" valueType="num">
                                      <p:cBhvr>
                                        <p:cTn id="131" dur="500" fill="hold"/>
                                        <p:tgtEl>
                                          <p:spTgt spid="110"/>
                                        </p:tgtEl>
                                        <p:attrNameLst>
                                          <p:attrName>ppt_w</p:attrName>
                                        </p:attrNameLst>
                                      </p:cBhvr>
                                      <p:tavLst>
                                        <p:tav tm="0">
                                          <p:val>
                                            <p:fltVal val="0"/>
                                          </p:val>
                                        </p:tav>
                                        <p:tav tm="100000">
                                          <p:val>
                                            <p:strVal val="#ppt_w"/>
                                          </p:val>
                                        </p:tav>
                                      </p:tavLst>
                                    </p:anim>
                                    <p:anim calcmode="lin" valueType="num">
                                      <p:cBhvr>
                                        <p:cTn id="132" dur="500" fill="hold"/>
                                        <p:tgtEl>
                                          <p:spTgt spid="110"/>
                                        </p:tgtEl>
                                        <p:attrNameLst>
                                          <p:attrName>ppt_h</p:attrName>
                                        </p:attrNameLst>
                                      </p:cBhvr>
                                      <p:tavLst>
                                        <p:tav tm="0">
                                          <p:val>
                                            <p:fltVal val="0"/>
                                          </p:val>
                                        </p:tav>
                                        <p:tav tm="100000">
                                          <p:val>
                                            <p:strVal val="#ppt_h"/>
                                          </p:val>
                                        </p:tav>
                                      </p:tavLst>
                                    </p:anim>
                                    <p:animEffect transition="in" filter="fade">
                                      <p:cBhvr>
                                        <p:cTn id="133" dur="500"/>
                                        <p:tgtEl>
                                          <p:spTgt spid="110"/>
                                        </p:tgtEl>
                                      </p:cBhvr>
                                    </p:animEffec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67">
                                            <p:txEl>
                                              <p:pRg st="2" end="2"/>
                                            </p:txEl>
                                          </p:spTgt>
                                        </p:tgtEl>
                                        <p:attrNameLst>
                                          <p:attrName>style.visibility</p:attrName>
                                        </p:attrNameLst>
                                      </p:cBhvr>
                                      <p:to>
                                        <p:strVal val="visible"/>
                                      </p:to>
                                    </p:set>
                                  </p:childTnLst>
                                </p:cTn>
                              </p:par>
                              <p:par>
                                <p:cTn id="138" presetID="10" presetClass="entr" presetSubtype="0" fill="hold" grpId="0" nodeType="withEffect">
                                  <p:stCondLst>
                                    <p:cond delay="0"/>
                                  </p:stCondLst>
                                  <p:childTnLst>
                                    <p:set>
                                      <p:cBhvr>
                                        <p:cTn id="139" dur="1" fill="hold">
                                          <p:stCondLst>
                                            <p:cond delay="0"/>
                                          </p:stCondLst>
                                        </p:cTn>
                                        <p:tgtEl>
                                          <p:spTgt spid="129"/>
                                        </p:tgtEl>
                                        <p:attrNameLst>
                                          <p:attrName>style.visibility</p:attrName>
                                        </p:attrNameLst>
                                      </p:cBhvr>
                                      <p:to>
                                        <p:strVal val="visible"/>
                                      </p:to>
                                    </p:set>
                                    <p:animEffect transition="in" filter="fade">
                                      <p:cBhvr>
                                        <p:cTn id="140" dur="500"/>
                                        <p:tgtEl>
                                          <p:spTgt spid="129"/>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30"/>
                                        </p:tgtEl>
                                        <p:attrNameLst>
                                          <p:attrName>style.visibility</p:attrName>
                                        </p:attrNameLst>
                                      </p:cBhvr>
                                      <p:to>
                                        <p:strVal val="visible"/>
                                      </p:to>
                                    </p:set>
                                    <p:animEffect transition="in" filter="fade">
                                      <p:cBhvr>
                                        <p:cTn id="143" dur="500"/>
                                        <p:tgtEl>
                                          <p:spTgt spid="130"/>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28"/>
                                        </p:tgtEl>
                                        <p:attrNameLst>
                                          <p:attrName>style.visibility</p:attrName>
                                        </p:attrNameLst>
                                      </p:cBhvr>
                                      <p:to>
                                        <p:strVal val="visible"/>
                                      </p:to>
                                    </p:set>
                                    <p:animEffect transition="in" filter="fade">
                                      <p:cBhvr>
                                        <p:cTn id="146" dur="500"/>
                                        <p:tgtEl>
                                          <p:spTgt spid="128"/>
                                        </p:tgtEl>
                                      </p:cBhvr>
                                    </p:animEffec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nodeType="clickEffect">
                                  <p:stCondLst>
                                    <p:cond delay="0"/>
                                  </p:stCondLst>
                                  <p:childTnLst>
                                    <p:set>
                                      <p:cBhvr>
                                        <p:cTn id="15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53" presetClass="entr" presetSubtype="16" fill="hold" grpId="0" nodeType="clickEffect">
                                  <p:stCondLst>
                                    <p:cond delay="0"/>
                                  </p:stCondLst>
                                  <p:childTnLst>
                                    <p:set>
                                      <p:cBhvr>
                                        <p:cTn id="154" dur="1" fill="hold">
                                          <p:stCondLst>
                                            <p:cond delay="0"/>
                                          </p:stCondLst>
                                        </p:cTn>
                                        <p:tgtEl>
                                          <p:spTgt spid="83"/>
                                        </p:tgtEl>
                                        <p:attrNameLst>
                                          <p:attrName>style.visibility</p:attrName>
                                        </p:attrNameLst>
                                      </p:cBhvr>
                                      <p:to>
                                        <p:strVal val="visible"/>
                                      </p:to>
                                    </p:set>
                                    <p:anim calcmode="lin" valueType="num">
                                      <p:cBhvr>
                                        <p:cTn id="155" dur="500" fill="hold"/>
                                        <p:tgtEl>
                                          <p:spTgt spid="83"/>
                                        </p:tgtEl>
                                        <p:attrNameLst>
                                          <p:attrName>ppt_w</p:attrName>
                                        </p:attrNameLst>
                                      </p:cBhvr>
                                      <p:tavLst>
                                        <p:tav tm="0">
                                          <p:val>
                                            <p:fltVal val="0"/>
                                          </p:val>
                                        </p:tav>
                                        <p:tav tm="100000">
                                          <p:val>
                                            <p:strVal val="#ppt_w"/>
                                          </p:val>
                                        </p:tav>
                                      </p:tavLst>
                                    </p:anim>
                                    <p:anim calcmode="lin" valueType="num">
                                      <p:cBhvr>
                                        <p:cTn id="156" dur="500" fill="hold"/>
                                        <p:tgtEl>
                                          <p:spTgt spid="83"/>
                                        </p:tgtEl>
                                        <p:attrNameLst>
                                          <p:attrName>ppt_h</p:attrName>
                                        </p:attrNameLst>
                                      </p:cBhvr>
                                      <p:tavLst>
                                        <p:tav tm="0">
                                          <p:val>
                                            <p:fltVal val="0"/>
                                          </p:val>
                                        </p:tav>
                                        <p:tav tm="100000">
                                          <p:val>
                                            <p:strVal val="#ppt_h"/>
                                          </p:val>
                                        </p:tav>
                                      </p:tavLst>
                                    </p:anim>
                                    <p:animEffect transition="in" filter="fade">
                                      <p:cBhvr>
                                        <p:cTn id="157"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8" grpId="0" animBg="1"/>
      <p:bldP spid="71" grpId="0" animBg="1"/>
      <p:bldP spid="73" grpId="0" animBg="1"/>
      <p:bldP spid="83"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 grpId="0" animBg="1"/>
      <p:bldP spid="131" grpId="0" animBg="1"/>
      <p:bldP spid="132" grpId="0" animBg="1"/>
      <p:bldP spid="1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La pratique de l’affranchissement d’honneurs par le déclarant</a:t>
            </a:r>
          </a:p>
          <a:p>
            <a:r>
              <a:rPr lang="fr-FR" b="1" dirty="0" smtClean="0"/>
              <a:t>Généralisation</a:t>
            </a:r>
            <a:endParaRPr lang="fr-FR" b="1" dirty="0"/>
          </a:p>
          <a:p>
            <a:pPr algn="l"/>
            <a:r>
              <a:rPr lang="fr-FR" dirty="0" smtClean="0"/>
              <a:t>	Même s’il n’a pas le nombre de cartes équivalentes suffisant, le déclarant peut parfois affranchir des honneurs.  </a:t>
            </a:r>
          </a:p>
          <a:p>
            <a:pPr algn="l"/>
            <a:endParaRPr lang="fr-FR" dirty="0" smtClean="0"/>
          </a:p>
          <a:p>
            <a:pPr algn="l"/>
            <a:endParaRPr lang="fr-FR" dirty="0"/>
          </a:p>
          <a:p>
            <a:pPr algn="l"/>
            <a:r>
              <a:rPr lang="fr-FR" dirty="0"/>
              <a:t>	</a:t>
            </a:r>
            <a:r>
              <a:rPr lang="fr-FR" dirty="0" smtClean="0"/>
              <a:t>L’adversaire ne possède que deux cartes susceptibles de capturer les honneurs du déclarant : l’As et la Dame</a:t>
            </a:r>
          </a:p>
          <a:p>
            <a:pPr algn="l"/>
            <a:r>
              <a:rPr lang="fr-FR" dirty="0" smtClean="0"/>
              <a:t>	Si le Roi est pris de l’As et le Valet de la Dame, le 10 sera promu au rang de carte maîtresse.</a:t>
            </a:r>
          </a:p>
          <a:p>
            <a:pPr algn="l"/>
            <a:r>
              <a:rPr lang="fr-FR" dirty="0" smtClean="0"/>
              <a:t>	Pour affranchir le 10, il a fallu rendre deux fois la main.</a:t>
            </a:r>
          </a:p>
          <a:p>
            <a:pPr algn="l"/>
            <a:r>
              <a:rPr lang="fr-FR" dirty="0" smtClean="0"/>
              <a:t>	</a:t>
            </a:r>
            <a:r>
              <a:rPr lang="fr-FR" dirty="0"/>
              <a:t>La situation est la même que si l’on avait trois cartes équivalentes </a:t>
            </a:r>
            <a:r>
              <a:rPr lang="fr-FR" dirty="0" smtClean="0"/>
              <a:t>Dame, Valet et 10</a:t>
            </a:r>
            <a:r>
              <a:rPr lang="fr-FR" dirty="0"/>
              <a:t>	</a:t>
            </a:r>
            <a:r>
              <a:rPr lang="fr-FR" b="1" dirty="0"/>
              <a:t>	</a:t>
            </a:r>
            <a:endParaRPr lang="fr-FR" dirty="0"/>
          </a:p>
        </p:txBody>
      </p:sp>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95" name="Groupe 94"/>
          <p:cNvGrpSpPr/>
          <p:nvPr/>
        </p:nvGrpSpPr>
        <p:grpSpPr>
          <a:xfrm>
            <a:off x="230659" y="2468024"/>
            <a:ext cx="1098452" cy="1078523"/>
            <a:chOff x="9074249" y="4023153"/>
            <a:chExt cx="1098452" cy="1078523"/>
          </a:xfrm>
        </p:grpSpPr>
        <p:sp>
          <p:nvSpPr>
            <p:cNvPr id="96" name="Rectangle à coins arrondis 95"/>
            <p:cNvSpPr/>
            <p:nvPr/>
          </p:nvSpPr>
          <p:spPr>
            <a:xfrm>
              <a:off x="9074249" y="4023153"/>
              <a:ext cx="1098452"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5</a:t>
              </a:r>
            </a:p>
            <a:p>
              <a:pPr algn="ctr"/>
              <a:endParaRPr lang="fr-FR" sz="2400" b="1" dirty="0" smtClean="0">
                <a:solidFill>
                  <a:schemeClr val="tx1"/>
                </a:solidFill>
              </a:endParaRPr>
            </a:p>
            <a:p>
              <a:pPr algn="ctr"/>
              <a:r>
                <a:rPr lang="fr-FR" sz="2400" b="1" dirty="0" smtClean="0">
                  <a:solidFill>
                    <a:schemeClr val="tx1"/>
                  </a:solidFill>
                </a:rPr>
                <a:t>10 3 2</a:t>
              </a:r>
              <a:endParaRPr lang="fr-FR" sz="2400" b="1" dirty="0">
                <a:solidFill>
                  <a:schemeClr val="tx1"/>
                </a:solidFill>
              </a:endParaRPr>
            </a:p>
          </p:txBody>
        </p:sp>
        <p:sp>
          <p:nvSpPr>
            <p:cNvPr id="97" name="Rectangle à coins arrondis 96"/>
            <p:cNvSpPr/>
            <p:nvPr/>
          </p:nvSpPr>
          <p:spPr>
            <a:xfrm>
              <a:off x="9461512" y="4405531"/>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9" name="ZoneTexte 8"/>
          <p:cNvSpPr txBox="1"/>
          <p:nvPr/>
        </p:nvSpPr>
        <p:spPr>
          <a:xfrm>
            <a:off x="1705708" y="2558562"/>
            <a:ext cx="9961684" cy="830997"/>
          </a:xfrm>
          <a:prstGeom prst="rect">
            <a:avLst/>
          </a:prstGeom>
          <a:noFill/>
        </p:spPr>
        <p:txBody>
          <a:bodyPr wrap="square" rtlCol="0">
            <a:spAutoFit/>
          </a:bodyPr>
          <a:lstStyle/>
          <a:p>
            <a:r>
              <a:rPr lang="fr-FR" sz="2400" dirty="0"/>
              <a:t>Le déclarant possède deux honneurs équivalents, le Valet et le 10, et une carte supérieure, le Roi.</a:t>
            </a:r>
          </a:p>
        </p:txBody>
      </p:sp>
    </p:spTree>
    <p:extLst>
      <p:ext uri="{BB962C8B-B14F-4D97-AF65-F5344CB8AC3E}">
        <p14:creationId xmlns:p14="http://schemas.microsoft.com/office/powerpoint/2010/main" val="547732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5"/>
                                        </p:tgtEl>
                                        <p:attrNameLst>
                                          <p:attrName>style.visibility</p:attrName>
                                        </p:attrNameLst>
                                      </p:cBhvr>
                                      <p:to>
                                        <p:strVal val="visible"/>
                                      </p:to>
                                    </p:set>
                                    <p:anim calcmode="lin" valueType="num">
                                      <p:cBhvr>
                                        <p:cTn id="17" dur="500" fill="hold"/>
                                        <p:tgtEl>
                                          <p:spTgt spid="95"/>
                                        </p:tgtEl>
                                        <p:attrNameLst>
                                          <p:attrName>ppt_w</p:attrName>
                                        </p:attrNameLst>
                                      </p:cBhvr>
                                      <p:tavLst>
                                        <p:tav tm="0">
                                          <p:val>
                                            <p:fltVal val="0"/>
                                          </p:val>
                                        </p:tav>
                                        <p:tav tm="100000">
                                          <p:val>
                                            <p:strVal val="#ppt_w"/>
                                          </p:val>
                                        </p:tav>
                                      </p:tavLst>
                                    </p:anim>
                                    <p:anim calcmode="lin" valueType="num">
                                      <p:cBhvr>
                                        <p:cTn id="18" dur="500" fill="hold"/>
                                        <p:tgtEl>
                                          <p:spTgt spid="95"/>
                                        </p:tgtEl>
                                        <p:attrNameLst>
                                          <p:attrName>ppt_h</p:attrName>
                                        </p:attrNameLst>
                                      </p:cBhvr>
                                      <p:tavLst>
                                        <p:tav tm="0">
                                          <p:val>
                                            <p:fltVal val="0"/>
                                          </p:val>
                                        </p:tav>
                                        <p:tav tm="100000">
                                          <p:val>
                                            <p:strVal val="#ppt_h"/>
                                          </p:val>
                                        </p:tav>
                                      </p:tavLst>
                                    </p:anim>
                                    <p:animEffect transition="in" filter="fade">
                                      <p:cBhvr>
                                        <p:cTn id="19" dur="500"/>
                                        <p:tgtEl>
                                          <p:spTgt spid="95"/>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La pratique de l’affranchissement d’honneurs par le déclarant</a:t>
            </a:r>
          </a:p>
          <a:p>
            <a:r>
              <a:rPr lang="fr-FR" b="1" dirty="0" smtClean="0"/>
              <a:t>Exercice 3</a:t>
            </a:r>
            <a:endParaRPr lang="fr-FR" b="1" dirty="0"/>
          </a:p>
          <a:p>
            <a:pPr algn="l"/>
            <a:r>
              <a:rPr lang="fr-FR" dirty="0" smtClean="0"/>
              <a:t>	Dans les cas ci-dessous, précisez :</a:t>
            </a:r>
          </a:p>
          <a:p>
            <a:pPr algn="l"/>
            <a:r>
              <a:rPr lang="fr-FR" dirty="0" smtClean="0"/>
              <a:t>Le nombre de cartes équivalentes</a:t>
            </a:r>
            <a:br>
              <a:rPr lang="fr-FR" dirty="0" smtClean="0"/>
            </a:br>
            <a:r>
              <a:rPr lang="fr-FR" dirty="0" smtClean="0"/>
              <a:t>Le nombre de cartes maîtresses de l’adversaire</a:t>
            </a:r>
            <a:br>
              <a:rPr lang="fr-FR" dirty="0" smtClean="0"/>
            </a:br>
            <a:r>
              <a:rPr lang="fr-FR" dirty="0" smtClean="0"/>
              <a:t>Le nombre et les cartes des levées de la défense</a:t>
            </a:r>
            <a:br>
              <a:rPr lang="fr-FR" dirty="0" smtClean="0"/>
            </a:br>
            <a:r>
              <a:rPr lang="fr-FR" dirty="0" smtClean="0"/>
              <a:t>Le nombre de levées affranchies</a:t>
            </a:r>
          </a:p>
        </p:txBody>
      </p:sp>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4" name="Groupe 3"/>
          <p:cNvGrpSpPr/>
          <p:nvPr/>
        </p:nvGrpSpPr>
        <p:grpSpPr>
          <a:xfrm>
            <a:off x="230659" y="4368947"/>
            <a:ext cx="1387126" cy="1078523"/>
            <a:chOff x="230659" y="4208901"/>
            <a:chExt cx="1387126" cy="1078523"/>
          </a:xfrm>
        </p:grpSpPr>
        <p:sp>
          <p:nvSpPr>
            <p:cNvPr id="11" name="Rectangle à coins arrondis 10"/>
            <p:cNvSpPr/>
            <p:nvPr/>
          </p:nvSpPr>
          <p:spPr>
            <a:xfrm>
              <a:off x="230659" y="4208901"/>
              <a:ext cx="1387126"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 8 5</a:t>
              </a:r>
            </a:p>
            <a:p>
              <a:pPr algn="ctr"/>
              <a:endParaRPr lang="fr-FR" sz="2400" b="1" dirty="0" smtClean="0">
                <a:solidFill>
                  <a:schemeClr val="tx1"/>
                </a:solidFill>
              </a:endParaRPr>
            </a:p>
            <a:p>
              <a:pPr algn="ctr"/>
              <a:r>
                <a:rPr lang="fr-FR" sz="2400" b="1" dirty="0" smtClean="0">
                  <a:solidFill>
                    <a:schemeClr val="tx1"/>
                  </a:solidFill>
                </a:rPr>
                <a:t>9 4 3 2</a:t>
              </a:r>
              <a:endParaRPr lang="fr-FR" sz="2400" b="1" dirty="0">
                <a:solidFill>
                  <a:schemeClr val="tx1"/>
                </a:solidFill>
              </a:endParaRPr>
            </a:p>
          </p:txBody>
        </p:sp>
        <p:sp>
          <p:nvSpPr>
            <p:cNvPr id="12" name="Rectangle à coins arrondis 11"/>
            <p:cNvSpPr/>
            <p:nvPr/>
          </p:nvSpPr>
          <p:spPr>
            <a:xfrm>
              <a:off x="762259" y="4591279"/>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13" name="Groupe 12"/>
          <p:cNvGrpSpPr/>
          <p:nvPr/>
        </p:nvGrpSpPr>
        <p:grpSpPr>
          <a:xfrm>
            <a:off x="230659" y="5497566"/>
            <a:ext cx="1387126" cy="1078523"/>
            <a:chOff x="230659" y="4208901"/>
            <a:chExt cx="1387126" cy="1078523"/>
          </a:xfrm>
        </p:grpSpPr>
        <p:sp>
          <p:nvSpPr>
            <p:cNvPr id="14" name="Rectangle à coins arrondis 13"/>
            <p:cNvSpPr/>
            <p:nvPr/>
          </p:nvSpPr>
          <p:spPr>
            <a:xfrm>
              <a:off x="230659" y="4208901"/>
              <a:ext cx="1387126"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9 2</a:t>
              </a:r>
            </a:p>
            <a:p>
              <a:pPr algn="ctr"/>
              <a:endParaRPr lang="fr-FR" sz="2400" b="1" dirty="0" smtClean="0">
                <a:solidFill>
                  <a:schemeClr val="tx1"/>
                </a:solidFill>
              </a:endParaRPr>
            </a:p>
            <a:p>
              <a:pPr algn="ctr"/>
              <a:r>
                <a:rPr lang="fr-FR" sz="2400" b="1" dirty="0" smtClean="0">
                  <a:solidFill>
                    <a:schemeClr val="tx1"/>
                  </a:solidFill>
                </a:rPr>
                <a:t>10 5 4 3</a:t>
              </a:r>
              <a:endParaRPr lang="fr-FR" sz="2400" b="1" dirty="0">
                <a:solidFill>
                  <a:schemeClr val="tx1"/>
                </a:solidFill>
              </a:endParaRPr>
            </a:p>
          </p:txBody>
        </p:sp>
        <p:sp>
          <p:nvSpPr>
            <p:cNvPr id="15" name="Rectangle à coins arrondis 14"/>
            <p:cNvSpPr/>
            <p:nvPr/>
          </p:nvSpPr>
          <p:spPr>
            <a:xfrm>
              <a:off x="762259" y="4591279"/>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16" name="Rectangle à coins arrondis 15"/>
          <p:cNvSpPr/>
          <p:nvPr/>
        </p:nvSpPr>
        <p:spPr>
          <a:xfrm>
            <a:off x="1771710" y="3677255"/>
            <a:ext cx="1870702" cy="6531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n</a:t>
            </a:r>
            <a:r>
              <a:rPr lang="fr-FR" sz="2400" dirty="0" smtClean="0">
                <a:solidFill>
                  <a:schemeClr val="tx1"/>
                </a:solidFill>
              </a:rPr>
              <a:t>b de cartes équivalentes</a:t>
            </a:r>
            <a:endParaRPr lang="fr-FR" sz="2400" dirty="0">
              <a:solidFill>
                <a:schemeClr val="tx1"/>
              </a:solidFill>
            </a:endParaRPr>
          </a:p>
        </p:txBody>
      </p:sp>
      <p:sp>
        <p:nvSpPr>
          <p:cNvPr id="17" name="Rectangle à coins arrondis 16"/>
          <p:cNvSpPr/>
          <p:nvPr/>
        </p:nvSpPr>
        <p:spPr>
          <a:xfrm>
            <a:off x="3642412" y="3688812"/>
            <a:ext cx="1863969" cy="6300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nb de cartes maîtresses</a:t>
            </a:r>
          </a:p>
        </p:txBody>
      </p:sp>
      <p:sp>
        <p:nvSpPr>
          <p:cNvPr id="18" name="Rectangle à coins arrondis 17"/>
          <p:cNvSpPr/>
          <p:nvPr/>
        </p:nvSpPr>
        <p:spPr>
          <a:xfrm>
            <a:off x="5506381" y="3688812"/>
            <a:ext cx="4519246" cy="6300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l</a:t>
            </a:r>
            <a:r>
              <a:rPr lang="fr-FR" sz="2400" dirty="0" smtClean="0">
                <a:solidFill>
                  <a:schemeClr val="tx1"/>
                </a:solidFill>
              </a:rPr>
              <a:t>evées de la défense</a:t>
            </a:r>
            <a:endParaRPr lang="fr-FR" sz="2400" dirty="0">
              <a:solidFill>
                <a:schemeClr val="tx1"/>
              </a:solidFill>
            </a:endParaRPr>
          </a:p>
        </p:txBody>
      </p:sp>
      <p:sp>
        <p:nvSpPr>
          <p:cNvPr id="22" name="Rectangle à coins arrondis 21"/>
          <p:cNvSpPr/>
          <p:nvPr/>
        </p:nvSpPr>
        <p:spPr>
          <a:xfrm>
            <a:off x="10025627" y="3688812"/>
            <a:ext cx="1896405" cy="6300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n</a:t>
            </a:r>
            <a:r>
              <a:rPr lang="fr-FR" sz="2400" dirty="0" smtClean="0">
                <a:solidFill>
                  <a:schemeClr val="tx1"/>
                </a:solidFill>
              </a:rPr>
              <a:t>b de levées affranchies</a:t>
            </a:r>
            <a:endParaRPr lang="fr-FR" sz="2400" dirty="0">
              <a:solidFill>
                <a:schemeClr val="tx1"/>
              </a:solidFill>
            </a:endParaRPr>
          </a:p>
        </p:txBody>
      </p:sp>
      <p:sp>
        <p:nvSpPr>
          <p:cNvPr id="27" name="Rectangle à coins arrondis 26"/>
          <p:cNvSpPr/>
          <p:nvPr/>
        </p:nvSpPr>
        <p:spPr>
          <a:xfrm>
            <a:off x="1771710" y="4633126"/>
            <a:ext cx="1870702" cy="6531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 + Dame</a:t>
            </a:r>
            <a:endParaRPr lang="fr-FR" sz="2400" dirty="0">
              <a:solidFill>
                <a:schemeClr val="tx1"/>
              </a:solidFill>
            </a:endParaRPr>
          </a:p>
        </p:txBody>
      </p:sp>
      <p:sp>
        <p:nvSpPr>
          <p:cNvPr id="28" name="Rectangle à coins arrondis 27"/>
          <p:cNvSpPr/>
          <p:nvPr/>
        </p:nvSpPr>
        <p:spPr>
          <a:xfrm>
            <a:off x="3642412" y="4644683"/>
            <a:ext cx="1863969" cy="6300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a:t>
            </a:r>
            <a:endParaRPr lang="fr-FR" sz="2400" dirty="0">
              <a:solidFill>
                <a:schemeClr val="tx1"/>
              </a:solidFill>
            </a:endParaRPr>
          </a:p>
        </p:txBody>
      </p:sp>
      <p:sp>
        <p:nvSpPr>
          <p:cNvPr id="29" name="Rectangle à coins arrondis 28"/>
          <p:cNvSpPr/>
          <p:nvPr/>
        </p:nvSpPr>
        <p:spPr>
          <a:xfrm>
            <a:off x="5506381" y="4368947"/>
            <a:ext cx="4519246" cy="10785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fr-FR" sz="2400" dirty="0" smtClean="0">
                <a:solidFill>
                  <a:schemeClr val="tx1"/>
                </a:solidFill>
              </a:rPr>
              <a:t>Le Valet prend le 10 (ou 9 ou 8)</a:t>
            </a:r>
          </a:p>
          <a:p>
            <a:pPr marL="342900" indent="-342900">
              <a:buFont typeface="Arial" panose="020B0604020202020204" pitchFamily="34" charset="0"/>
              <a:buChar char="•"/>
            </a:pPr>
            <a:r>
              <a:rPr lang="fr-FR" sz="2400" dirty="0" smtClean="0">
                <a:solidFill>
                  <a:schemeClr val="tx1"/>
                </a:solidFill>
              </a:rPr>
              <a:t>Le Roi prend le 9 ou le 8</a:t>
            </a:r>
          </a:p>
          <a:p>
            <a:pPr marL="342900" indent="-342900">
              <a:buFont typeface="Arial" panose="020B0604020202020204" pitchFamily="34" charset="0"/>
              <a:buChar char="•"/>
            </a:pPr>
            <a:r>
              <a:rPr lang="fr-FR" sz="2400" dirty="0" smtClean="0">
                <a:solidFill>
                  <a:schemeClr val="tx1"/>
                </a:solidFill>
              </a:rPr>
              <a:t>L’As prend la Dame</a:t>
            </a:r>
            <a:endParaRPr lang="fr-FR" sz="2400" dirty="0">
              <a:solidFill>
                <a:schemeClr val="tx1"/>
              </a:solidFill>
            </a:endParaRPr>
          </a:p>
        </p:txBody>
      </p:sp>
      <p:sp>
        <p:nvSpPr>
          <p:cNvPr id="30" name="Rectangle à coins arrondis 29"/>
          <p:cNvSpPr/>
          <p:nvPr/>
        </p:nvSpPr>
        <p:spPr>
          <a:xfrm>
            <a:off x="10025627" y="4644683"/>
            <a:ext cx="1896405" cy="6300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a:t>
            </a:r>
            <a:endParaRPr lang="fr-FR" sz="2400" dirty="0">
              <a:solidFill>
                <a:schemeClr val="tx1"/>
              </a:solidFill>
            </a:endParaRPr>
          </a:p>
        </p:txBody>
      </p:sp>
      <p:sp>
        <p:nvSpPr>
          <p:cNvPr id="31" name="Rectangle à coins arrondis 30"/>
          <p:cNvSpPr/>
          <p:nvPr/>
        </p:nvSpPr>
        <p:spPr>
          <a:xfrm>
            <a:off x="1778106" y="5754778"/>
            <a:ext cx="1870702" cy="64159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2 + 2</a:t>
            </a:r>
            <a:endParaRPr lang="fr-FR" sz="2400" dirty="0">
              <a:solidFill>
                <a:schemeClr val="tx1"/>
              </a:solidFill>
            </a:endParaRPr>
          </a:p>
        </p:txBody>
      </p:sp>
      <p:sp>
        <p:nvSpPr>
          <p:cNvPr id="32" name="Rectangle à coins arrondis 31"/>
          <p:cNvSpPr/>
          <p:nvPr/>
        </p:nvSpPr>
        <p:spPr>
          <a:xfrm>
            <a:off x="3648808" y="5754779"/>
            <a:ext cx="1863969" cy="6300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2</a:t>
            </a:r>
            <a:endParaRPr lang="fr-FR" sz="2400" dirty="0">
              <a:solidFill>
                <a:schemeClr val="tx1"/>
              </a:solidFill>
            </a:endParaRPr>
          </a:p>
        </p:txBody>
      </p:sp>
      <p:sp>
        <p:nvSpPr>
          <p:cNvPr id="33" name="Rectangle à coins arrondis 32"/>
          <p:cNvSpPr/>
          <p:nvPr/>
        </p:nvSpPr>
        <p:spPr>
          <a:xfrm>
            <a:off x="5512777" y="5497566"/>
            <a:ext cx="4519246"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fr-FR" sz="2400" dirty="0">
                <a:solidFill>
                  <a:schemeClr val="tx1"/>
                </a:solidFill>
              </a:rPr>
              <a:t>Le Valet prend le </a:t>
            </a:r>
            <a:r>
              <a:rPr lang="fr-FR" sz="2400" dirty="0" smtClean="0">
                <a:solidFill>
                  <a:schemeClr val="tx1"/>
                </a:solidFill>
              </a:rPr>
              <a:t>10 (ou le 9)</a:t>
            </a:r>
            <a:endParaRPr lang="fr-FR" sz="2400" dirty="0">
              <a:solidFill>
                <a:schemeClr val="tx1"/>
              </a:solidFill>
            </a:endParaRPr>
          </a:p>
          <a:p>
            <a:pPr marL="342900" indent="-342900">
              <a:buFont typeface="Arial" panose="020B0604020202020204" pitchFamily="34" charset="0"/>
              <a:buChar char="•"/>
            </a:pPr>
            <a:r>
              <a:rPr lang="fr-FR" sz="2400" dirty="0" smtClean="0">
                <a:solidFill>
                  <a:schemeClr val="tx1"/>
                </a:solidFill>
              </a:rPr>
              <a:t>L’As </a:t>
            </a:r>
            <a:r>
              <a:rPr lang="fr-FR" sz="2400" dirty="0">
                <a:solidFill>
                  <a:schemeClr val="tx1"/>
                </a:solidFill>
              </a:rPr>
              <a:t>prend la </a:t>
            </a:r>
            <a:r>
              <a:rPr lang="fr-FR" sz="2400" dirty="0" smtClean="0">
                <a:solidFill>
                  <a:schemeClr val="tx1"/>
                </a:solidFill>
              </a:rPr>
              <a:t>Dame (ou le Roi)</a:t>
            </a:r>
            <a:endParaRPr lang="fr-FR" sz="2400" dirty="0">
              <a:solidFill>
                <a:schemeClr val="tx1"/>
              </a:solidFill>
            </a:endParaRPr>
          </a:p>
        </p:txBody>
      </p:sp>
      <p:sp>
        <p:nvSpPr>
          <p:cNvPr id="34" name="Rectangle à coins arrondis 33"/>
          <p:cNvSpPr/>
          <p:nvPr/>
        </p:nvSpPr>
        <p:spPr>
          <a:xfrm>
            <a:off x="10032023" y="5754779"/>
            <a:ext cx="1896405" cy="6300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2</a:t>
            </a:r>
            <a:endParaRPr lang="fr-FR" sz="2400" dirty="0">
              <a:solidFill>
                <a:schemeClr val="tx1"/>
              </a:solidFill>
            </a:endParaRPr>
          </a:p>
        </p:txBody>
      </p:sp>
    </p:spTree>
    <p:extLst>
      <p:ext uri="{BB962C8B-B14F-4D97-AF65-F5344CB8AC3E}">
        <p14:creationId xmlns:p14="http://schemas.microsoft.com/office/powerpoint/2010/main" val="4041161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barn(inVertical)">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barn(inVertical)">
                                      <p:cBhvr>
                                        <p:cTn id="45" dur="500"/>
                                        <p:tgtEl>
                                          <p:spTgt spid="28"/>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barn(inVertical)">
                                      <p:cBhvr>
                                        <p:cTn id="57" dur="500"/>
                                        <p:tgtEl>
                                          <p:spTgt spid="29"/>
                                        </p:tgtEl>
                                      </p:cBhvr>
                                    </p:animEffect>
                                  </p:childTnLst>
                                </p:cTn>
                              </p:par>
                              <p:par>
                                <p:cTn id="58" presetID="16" presetClass="entr" presetSubtype="21" fill="hold" nodeType="withEffect">
                                  <p:stCondLst>
                                    <p:cond delay="0"/>
                                  </p:stCondLst>
                                  <p:childTnLst>
                                    <p:set>
                                      <p:cBhvr>
                                        <p:cTn id="59" dur="1" fill="hold">
                                          <p:stCondLst>
                                            <p:cond delay="0"/>
                                          </p:stCondLst>
                                        </p:cTn>
                                        <p:tgtEl>
                                          <p:spTgt spid="29">
                                            <p:txEl>
                                              <p:pRg st="0" end="0"/>
                                            </p:txEl>
                                          </p:spTgt>
                                        </p:tgtEl>
                                        <p:attrNameLst>
                                          <p:attrName>style.visibility</p:attrName>
                                        </p:attrNameLst>
                                      </p:cBhvr>
                                      <p:to>
                                        <p:strVal val="visible"/>
                                      </p:to>
                                    </p:set>
                                    <p:animEffect transition="in" filter="barn(inVertical)">
                                      <p:cBhvr>
                                        <p:cTn id="60" dur="500"/>
                                        <p:tgtEl>
                                          <p:spTgt spid="29">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nodeType="clickEffect">
                                  <p:stCondLst>
                                    <p:cond delay="0"/>
                                  </p:stCondLst>
                                  <p:childTnLst>
                                    <p:set>
                                      <p:cBhvr>
                                        <p:cTn id="64" dur="1" fill="hold">
                                          <p:stCondLst>
                                            <p:cond delay="0"/>
                                          </p:stCondLst>
                                        </p:cTn>
                                        <p:tgtEl>
                                          <p:spTgt spid="29">
                                            <p:txEl>
                                              <p:pRg st="1" end="1"/>
                                            </p:txEl>
                                          </p:spTgt>
                                        </p:tgtEl>
                                        <p:attrNameLst>
                                          <p:attrName>style.visibility</p:attrName>
                                        </p:attrNameLst>
                                      </p:cBhvr>
                                      <p:to>
                                        <p:strVal val="visible"/>
                                      </p:to>
                                    </p:set>
                                    <p:animEffect transition="in" filter="barn(inVertical)">
                                      <p:cBhvr>
                                        <p:cTn id="65" dur="500"/>
                                        <p:tgtEl>
                                          <p:spTgt spid="29">
                                            <p:txEl>
                                              <p:pRg st="1" end="1"/>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6" presetClass="entr" presetSubtype="21" fill="hold" nodeType="clickEffect">
                                  <p:stCondLst>
                                    <p:cond delay="0"/>
                                  </p:stCondLst>
                                  <p:childTnLst>
                                    <p:set>
                                      <p:cBhvr>
                                        <p:cTn id="69" dur="1" fill="hold">
                                          <p:stCondLst>
                                            <p:cond delay="0"/>
                                          </p:stCondLst>
                                        </p:cTn>
                                        <p:tgtEl>
                                          <p:spTgt spid="29">
                                            <p:txEl>
                                              <p:pRg st="2" end="2"/>
                                            </p:txEl>
                                          </p:spTgt>
                                        </p:tgtEl>
                                        <p:attrNameLst>
                                          <p:attrName>style.visibility</p:attrName>
                                        </p:attrNameLst>
                                      </p:cBhvr>
                                      <p:to>
                                        <p:strVal val="visible"/>
                                      </p:to>
                                    </p:set>
                                    <p:animEffect transition="in" filter="barn(inVertical)">
                                      <p:cBhvr>
                                        <p:cTn id="70" dur="500"/>
                                        <p:tgtEl>
                                          <p:spTgt spid="29">
                                            <p:txEl>
                                              <p:pRg st="2" end="2"/>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childTnLst>
                          </p:cTn>
                        </p:par>
                      </p:childTnLst>
                    </p:cTn>
                  </p:par>
                  <p:par>
                    <p:cTn id="78" fill="hold">
                      <p:stCondLst>
                        <p:cond delay="indefinite"/>
                      </p:stCondLst>
                      <p:childTnLst>
                        <p:par>
                          <p:cTn id="79" fill="hold">
                            <p:stCondLst>
                              <p:cond delay="0"/>
                            </p:stCondLst>
                            <p:childTnLst>
                              <p:par>
                                <p:cTn id="80" presetID="16" presetClass="entr" presetSubtype="21" fill="hold" grpId="0" nodeType="click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barn(inVertical)">
                                      <p:cBhvr>
                                        <p:cTn id="82" dur="500"/>
                                        <p:tgtEl>
                                          <p:spTgt spid="30"/>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nodeType="clickEffect">
                                  <p:stCondLst>
                                    <p:cond delay="0"/>
                                  </p:stCondLst>
                                  <p:childTnLst>
                                    <p:set>
                                      <p:cBhvr>
                                        <p:cTn id="86" dur="1" fill="hold">
                                          <p:stCondLst>
                                            <p:cond delay="0"/>
                                          </p:stCondLst>
                                        </p:cTn>
                                        <p:tgtEl>
                                          <p:spTgt spid="13"/>
                                        </p:tgtEl>
                                        <p:attrNameLst>
                                          <p:attrName>style.visibility</p:attrName>
                                        </p:attrNameLst>
                                      </p:cBhvr>
                                      <p:to>
                                        <p:strVal val="visible"/>
                                      </p:to>
                                    </p:set>
                                    <p:anim calcmode="lin" valueType="num">
                                      <p:cBhvr>
                                        <p:cTn id="87" dur="500" fill="hold"/>
                                        <p:tgtEl>
                                          <p:spTgt spid="13"/>
                                        </p:tgtEl>
                                        <p:attrNameLst>
                                          <p:attrName>ppt_w</p:attrName>
                                        </p:attrNameLst>
                                      </p:cBhvr>
                                      <p:tavLst>
                                        <p:tav tm="0">
                                          <p:val>
                                            <p:fltVal val="0"/>
                                          </p:val>
                                        </p:tav>
                                        <p:tav tm="100000">
                                          <p:val>
                                            <p:strVal val="#ppt_w"/>
                                          </p:val>
                                        </p:tav>
                                      </p:tavLst>
                                    </p:anim>
                                    <p:anim calcmode="lin" valueType="num">
                                      <p:cBhvr>
                                        <p:cTn id="88" dur="500" fill="hold"/>
                                        <p:tgtEl>
                                          <p:spTgt spid="13"/>
                                        </p:tgtEl>
                                        <p:attrNameLst>
                                          <p:attrName>ppt_h</p:attrName>
                                        </p:attrNameLst>
                                      </p:cBhvr>
                                      <p:tavLst>
                                        <p:tav tm="0">
                                          <p:val>
                                            <p:fltVal val="0"/>
                                          </p:val>
                                        </p:tav>
                                        <p:tav tm="100000">
                                          <p:val>
                                            <p:strVal val="#ppt_h"/>
                                          </p:val>
                                        </p:tav>
                                      </p:tavLst>
                                    </p:anim>
                                    <p:animEffect transition="in" filter="fade">
                                      <p:cBhvr>
                                        <p:cTn id="89" dur="500"/>
                                        <p:tgtEl>
                                          <p:spTgt spid="13"/>
                                        </p:tgtEl>
                                      </p:cBhvr>
                                    </p:animEffect>
                                  </p:childTnLst>
                                </p:cTn>
                              </p:par>
                            </p:childTnLst>
                          </p:cTn>
                        </p:par>
                      </p:childTnLst>
                    </p:cTn>
                  </p:par>
                  <p:par>
                    <p:cTn id="90" fill="hold">
                      <p:stCondLst>
                        <p:cond delay="indefinite"/>
                      </p:stCondLst>
                      <p:childTnLst>
                        <p:par>
                          <p:cTn id="91" fill="hold">
                            <p:stCondLst>
                              <p:cond delay="0"/>
                            </p:stCondLst>
                            <p:childTnLst>
                              <p:par>
                                <p:cTn id="92" presetID="16" presetClass="entr" presetSubtype="21" fill="hold" grpId="0" nodeType="click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barn(inVertical)">
                                      <p:cBhvr>
                                        <p:cTn id="94" dur="500"/>
                                        <p:tgtEl>
                                          <p:spTgt spid="31"/>
                                        </p:tgtEl>
                                      </p:cBhvr>
                                    </p:animEffect>
                                  </p:childTnLst>
                                </p:cTn>
                              </p:par>
                            </p:childTnLst>
                          </p:cTn>
                        </p:par>
                      </p:childTnLst>
                    </p:cTn>
                  </p:par>
                  <p:par>
                    <p:cTn id="95" fill="hold">
                      <p:stCondLst>
                        <p:cond delay="indefinite"/>
                      </p:stCondLst>
                      <p:childTnLst>
                        <p:par>
                          <p:cTn id="96" fill="hold">
                            <p:stCondLst>
                              <p:cond delay="0"/>
                            </p:stCondLst>
                            <p:childTnLst>
                              <p:par>
                                <p:cTn id="97" presetID="16" presetClass="entr" presetSubtype="21" fill="hold" grpId="0" nodeType="click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barn(inVertical)">
                                      <p:cBhvr>
                                        <p:cTn id="99" dur="500"/>
                                        <p:tgtEl>
                                          <p:spTgt spid="32"/>
                                        </p:tgtEl>
                                      </p:cBhvr>
                                    </p:animEffect>
                                  </p:childTnLst>
                                </p:cTn>
                              </p:par>
                            </p:childTnLst>
                          </p:cTn>
                        </p:par>
                      </p:childTnLst>
                    </p:cTn>
                  </p:par>
                  <p:par>
                    <p:cTn id="100" fill="hold">
                      <p:stCondLst>
                        <p:cond delay="indefinite"/>
                      </p:stCondLst>
                      <p:childTnLst>
                        <p:par>
                          <p:cTn id="101" fill="hold">
                            <p:stCondLst>
                              <p:cond delay="0"/>
                            </p:stCondLst>
                            <p:childTnLst>
                              <p:par>
                                <p:cTn id="102" presetID="16" presetClass="entr" presetSubtype="21" fill="hold" grpId="0" nodeType="click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barn(inVertical)">
                                      <p:cBhvr>
                                        <p:cTn id="104" dur="500"/>
                                        <p:tgtEl>
                                          <p:spTgt spid="33"/>
                                        </p:tgtEl>
                                      </p:cBhvr>
                                    </p:animEffect>
                                  </p:childTnLst>
                                </p:cTn>
                              </p:par>
                              <p:par>
                                <p:cTn id="105" presetID="16" presetClass="entr" presetSubtype="21" fill="hold" nodeType="withEffect">
                                  <p:stCondLst>
                                    <p:cond delay="0"/>
                                  </p:stCondLst>
                                  <p:childTnLst>
                                    <p:set>
                                      <p:cBhvr>
                                        <p:cTn id="106" dur="1" fill="hold">
                                          <p:stCondLst>
                                            <p:cond delay="0"/>
                                          </p:stCondLst>
                                        </p:cTn>
                                        <p:tgtEl>
                                          <p:spTgt spid="33">
                                            <p:txEl>
                                              <p:pRg st="0" end="0"/>
                                            </p:txEl>
                                          </p:spTgt>
                                        </p:tgtEl>
                                        <p:attrNameLst>
                                          <p:attrName>style.visibility</p:attrName>
                                        </p:attrNameLst>
                                      </p:cBhvr>
                                      <p:to>
                                        <p:strVal val="visible"/>
                                      </p:to>
                                    </p:set>
                                    <p:animEffect transition="in" filter="barn(inVertical)">
                                      <p:cBhvr>
                                        <p:cTn id="107" dur="500"/>
                                        <p:tgtEl>
                                          <p:spTgt spid="33">
                                            <p:txEl>
                                              <p:pRg st="0" end="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6" presetClass="entr" presetSubtype="21" fill="hold" nodeType="clickEffect">
                                  <p:stCondLst>
                                    <p:cond delay="0"/>
                                  </p:stCondLst>
                                  <p:childTnLst>
                                    <p:set>
                                      <p:cBhvr>
                                        <p:cTn id="111" dur="1" fill="hold">
                                          <p:stCondLst>
                                            <p:cond delay="0"/>
                                          </p:stCondLst>
                                        </p:cTn>
                                        <p:tgtEl>
                                          <p:spTgt spid="33">
                                            <p:txEl>
                                              <p:pRg st="1" end="1"/>
                                            </p:txEl>
                                          </p:spTgt>
                                        </p:tgtEl>
                                        <p:attrNameLst>
                                          <p:attrName>style.visibility</p:attrName>
                                        </p:attrNameLst>
                                      </p:cBhvr>
                                      <p:to>
                                        <p:strVal val="visible"/>
                                      </p:to>
                                    </p:set>
                                    <p:animEffect transition="in" filter="barn(inVertical)">
                                      <p:cBhvr>
                                        <p:cTn id="112" dur="500"/>
                                        <p:tgtEl>
                                          <p:spTgt spid="33">
                                            <p:txEl>
                                              <p:pRg st="1" end="1"/>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16" presetClass="entr" presetSubtype="21" fill="hold" grpId="0" nodeType="clickEffect">
                                  <p:stCondLst>
                                    <p:cond delay="0"/>
                                  </p:stCondLst>
                                  <p:childTnLst>
                                    <p:set>
                                      <p:cBhvr>
                                        <p:cTn id="116" dur="1" fill="hold">
                                          <p:stCondLst>
                                            <p:cond delay="0"/>
                                          </p:stCondLst>
                                        </p:cTn>
                                        <p:tgtEl>
                                          <p:spTgt spid="34"/>
                                        </p:tgtEl>
                                        <p:attrNameLst>
                                          <p:attrName>style.visibility</p:attrName>
                                        </p:attrNameLst>
                                      </p:cBhvr>
                                      <p:to>
                                        <p:strVal val="visible"/>
                                      </p:to>
                                    </p:set>
                                    <p:animEffect transition="in" filter="barn(inVertical)">
                                      <p:cBhvr>
                                        <p:cTn id="1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2" grpId="0" animBg="1"/>
      <p:bldP spid="27" grpId="0" animBg="1"/>
      <p:bldP spid="28" grpId="0" animBg="1"/>
      <p:bldP spid="29" grpId="0" animBg="1"/>
      <p:bldP spid="30" grpId="0" animBg="1"/>
      <p:bldP spid="31" grpId="0" animBg="1"/>
      <p:bldP spid="32" grpId="0" animBg="1"/>
      <p:bldP spid="33" grpId="0" animBg="1"/>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Emploi du palier inutile de 2SA</a:t>
            </a:r>
          </a:p>
          <a:p>
            <a:pPr algn="l"/>
            <a:r>
              <a:rPr lang="fr-FR" b="1" dirty="0"/>
              <a:t>	</a:t>
            </a:r>
            <a:r>
              <a:rPr lang="fr-FR" dirty="0" smtClean="0"/>
              <a:t>En mini-bridge, le répondant dirait à l’ouvreur « j’ai 9 points » et l’ouvreur déciderait du contrat.</a:t>
            </a:r>
          </a:p>
          <a:p>
            <a:pPr algn="l"/>
            <a:r>
              <a:rPr lang="fr-FR" dirty="0" smtClean="0"/>
              <a:t>	L’enchère </a:t>
            </a:r>
            <a:r>
              <a:rPr lang="fr-FR" dirty="0"/>
              <a:t>de 2SA, palier inutile, transmet ce </a:t>
            </a:r>
            <a:r>
              <a:rPr lang="fr-FR" dirty="0" smtClean="0"/>
              <a:t>message : «</a:t>
            </a:r>
            <a:r>
              <a:rPr lang="fr-FR" dirty="0"/>
              <a:t> partenaire, j’ai 9 points et je vous laisse décider quel sera le contrat final </a:t>
            </a:r>
            <a:r>
              <a:rPr lang="fr-FR" dirty="0" smtClean="0"/>
              <a:t>»</a:t>
            </a:r>
          </a:p>
          <a:p>
            <a:pPr algn="l"/>
            <a:r>
              <a:rPr lang="fr-FR" dirty="0" smtClean="0"/>
              <a:t>	La décision revient donc à l’ouvreur qui passe avec 15 points et annonce 3SA avec 16 ou 17 points.</a:t>
            </a:r>
          </a:p>
          <a:p>
            <a:pPr algn="l"/>
            <a:r>
              <a:rPr lang="fr-FR" dirty="0"/>
              <a:t>	</a:t>
            </a:r>
            <a:r>
              <a:rPr lang="fr-FR" dirty="0" smtClean="0"/>
              <a:t>L’enchère de 2SA est appelée </a:t>
            </a:r>
            <a:r>
              <a:rPr lang="fr-FR" b="1" dirty="0" smtClean="0"/>
              <a:t>enchère propositionnelle</a:t>
            </a:r>
            <a:endParaRPr lang="fr-FR" dirty="0" smtClean="0"/>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4221241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Emploi du palier inutile de 2SA</a:t>
            </a:r>
          </a:p>
          <a:p>
            <a:pPr algn="l"/>
            <a:r>
              <a:rPr lang="fr-FR" b="1" dirty="0"/>
              <a:t>	</a:t>
            </a:r>
            <a:r>
              <a:rPr lang="fr-FR" dirty="0"/>
              <a:t>Sur l’ouverture de 1SA, le répondant a trois possibilités :</a:t>
            </a:r>
          </a:p>
          <a:p>
            <a:pPr algn="l"/>
            <a:endParaRPr lang="fr-FR" dirty="0" smtClean="0"/>
          </a:p>
          <a:p>
            <a:pPr algn="l"/>
            <a:endParaRPr lang="fr-FR" dirty="0"/>
          </a:p>
          <a:p>
            <a:pPr algn="l"/>
            <a:endParaRPr lang="fr-FR" dirty="0" smtClean="0"/>
          </a:p>
          <a:p>
            <a:pPr algn="l"/>
            <a:endParaRPr lang="fr-FR" dirty="0"/>
          </a:p>
          <a:p>
            <a:pPr algn="l"/>
            <a:endParaRPr lang="fr-FR" dirty="0" smtClean="0"/>
          </a:p>
          <a:p>
            <a:pPr algn="l"/>
            <a:endParaRPr lang="fr-FR" dirty="0"/>
          </a:p>
          <a:p>
            <a:pPr algn="l"/>
            <a:r>
              <a:rPr lang="fr-FR" dirty="0"/>
              <a:t>	</a:t>
            </a:r>
            <a:endParaRPr lang="fr-FR" dirty="0" smtClean="0"/>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230658" y="1875692"/>
            <a:ext cx="3848973" cy="3360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certitude</a:t>
            </a:r>
            <a:endParaRPr lang="fr-FR" sz="2400" b="1" dirty="0"/>
          </a:p>
        </p:txBody>
      </p:sp>
      <p:grpSp>
        <p:nvGrpSpPr>
          <p:cNvPr id="6" name="Groupe 5"/>
          <p:cNvGrpSpPr/>
          <p:nvPr/>
        </p:nvGrpSpPr>
        <p:grpSpPr>
          <a:xfrm>
            <a:off x="2393576" y="3445695"/>
            <a:ext cx="1690110" cy="877116"/>
            <a:chOff x="2393576" y="3445695"/>
            <a:chExt cx="1690110" cy="877116"/>
          </a:xfrm>
        </p:grpSpPr>
        <p:sp>
          <p:nvSpPr>
            <p:cNvPr id="16" name="Rectangle à coins arrondis 15"/>
            <p:cNvSpPr/>
            <p:nvPr/>
          </p:nvSpPr>
          <p:spPr>
            <a:xfrm>
              <a:off x="2637839" y="3445695"/>
              <a:ext cx="1445847" cy="87711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plafond</a:t>
              </a:r>
            </a:p>
            <a:p>
              <a:pPr algn="ctr"/>
              <a:endParaRPr lang="fr-FR" sz="1400" b="1" dirty="0" smtClean="0">
                <a:solidFill>
                  <a:schemeClr val="tx1"/>
                </a:solidFill>
              </a:endParaRPr>
            </a:p>
            <a:p>
              <a:pPr algn="ctr"/>
              <a:r>
                <a:rPr lang="fr-FR" sz="2400" b="1" dirty="0" smtClean="0">
                  <a:solidFill>
                    <a:schemeClr val="tx1"/>
                  </a:solidFill>
                </a:rPr>
                <a:t>plancher</a:t>
              </a:r>
              <a:endParaRPr lang="fr-FR" sz="2400" b="1" dirty="0">
                <a:solidFill>
                  <a:schemeClr val="tx1"/>
                </a:solidFill>
              </a:endParaRPr>
            </a:p>
          </p:txBody>
        </p:sp>
        <p:sp>
          <p:nvSpPr>
            <p:cNvPr id="19" name="Flèche gauche 18"/>
            <p:cNvSpPr/>
            <p:nvPr/>
          </p:nvSpPr>
          <p:spPr>
            <a:xfrm>
              <a:off x="2395767" y="3570002"/>
              <a:ext cx="242072" cy="93051"/>
            </a:xfrm>
            <a:prstGeom prst="leftArrow">
              <a:avLst>
                <a:gd name="adj1" fmla="val 50000"/>
                <a:gd name="adj2" fmla="val 883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gauche 19"/>
            <p:cNvSpPr/>
            <p:nvPr/>
          </p:nvSpPr>
          <p:spPr>
            <a:xfrm>
              <a:off x="2393576" y="4116718"/>
              <a:ext cx="242072" cy="93051"/>
            </a:xfrm>
            <a:prstGeom prst="leftArrow">
              <a:avLst>
                <a:gd name="adj1" fmla="val 50000"/>
                <a:gd name="adj2" fmla="val 832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1" name="Rectangle à coins arrondis 20"/>
          <p:cNvSpPr/>
          <p:nvPr/>
        </p:nvSpPr>
        <p:spPr>
          <a:xfrm>
            <a:off x="230656" y="4564185"/>
            <a:ext cx="3848974" cy="198901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tx1"/>
                </a:solidFill>
              </a:rPr>
              <a:t>Partenaire : </a:t>
            </a:r>
            <a:r>
              <a:rPr lang="fr-FR" sz="2400" dirty="0" smtClean="0">
                <a:solidFill>
                  <a:schemeClr val="tx1"/>
                </a:solidFill>
              </a:rPr>
              <a:t>nous n’avons pas les moyens de jouer la manche</a:t>
            </a:r>
            <a:endParaRPr lang="fr-FR" sz="2400" dirty="0">
              <a:solidFill>
                <a:schemeClr val="tx1"/>
              </a:solidFill>
            </a:endParaRPr>
          </a:p>
        </p:txBody>
      </p:sp>
      <p:sp>
        <p:nvSpPr>
          <p:cNvPr id="22" name="Rectangle à coins arrondis 21"/>
          <p:cNvSpPr/>
          <p:nvPr/>
        </p:nvSpPr>
        <p:spPr>
          <a:xfrm>
            <a:off x="4185438" y="1875692"/>
            <a:ext cx="3848973" cy="3360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certitude</a:t>
            </a:r>
            <a:endParaRPr lang="fr-FR" sz="2400" b="1" dirty="0"/>
          </a:p>
        </p:txBody>
      </p:sp>
      <p:grpSp>
        <p:nvGrpSpPr>
          <p:cNvPr id="18" name="Groupe 17"/>
          <p:cNvGrpSpPr/>
          <p:nvPr/>
        </p:nvGrpSpPr>
        <p:grpSpPr>
          <a:xfrm>
            <a:off x="6346491" y="2365943"/>
            <a:ext cx="1687919" cy="877116"/>
            <a:chOff x="6346491" y="2365943"/>
            <a:chExt cx="1687919" cy="877116"/>
          </a:xfrm>
        </p:grpSpPr>
        <p:sp>
          <p:nvSpPr>
            <p:cNvPr id="27" name="Rectangle à coins arrondis 26"/>
            <p:cNvSpPr/>
            <p:nvPr/>
          </p:nvSpPr>
          <p:spPr>
            <a:xfrm>
              <a:off x="6588563" y="2365943"/>
              <a:ext cx="1445847" cy="87711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plafond</a:t>
              </a:r>
            </a:p>
            <a:p>
              <a:pPr algn="ctr"/>
              <a:endParaRPr lang="fr-FR" sz="1400" b="1" dirty="0">
                <a:solidFill>
                  <a:schemeClr val="tx1"/>
                </a:solidFill>
              </a:endParaRPr>
            </a:p>
            <a:p>
              <a:pPr algn="ctr"/>
              <a:r>
                <a:rPr lang="fr-FR" sz="2400" b="1" dirty="0">
                  <a:solidFill>
                    <a:schemeClr val="tx1"/>
                  </a:solidFill>
                </a:rPr>
                <a:t>plancher</a:t>
              </a:r>
            </a:p>
          </p:txBody>
        </p:sp>
        <p:sp>
          <p:nvSpPr>
            <p:cNvPr id="30" name="Flèche gauche 29"/>
            <p:cNvSpPr/>
            <p:nvPr/>
          </p:nvSpPr>
          <p:spPr>
            <a:xfrm>
              <a:off x="6346491" y="2492576"/>
              <a:ext cx="242072" cy="93051"/>
            </a:xfrm>
            <a:prstGeom prst="leftArrow">
              <a:avLst>
                <a:gd name="adj1" fmla="val 50000"/>
                <a:gd name="adj2" fmla="val 858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Flèche gauche 30"/>
            <p:cNvSpPr/>
            <p:nvPr/>
          </p:nvSpPr>
          <p:spPr>
            <a:xfrm>
              <a:off x="6346491" y="3038615"/>
              <a:ext cx="242072" cy="93051"/>
            </a:xfrm>
            <a:prstGeom prst="leftArrow">
              <a:avLst>
                <a:gd name="adj1" fmla="val 50000"/>
                <a:gd name="adj2" fmla="val 883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2" name="Rectangle à coins arrondis 31"/>
          <p:cNvSpPr/>
          <p:nvPr/>
        </p:nvSpPr>
        <p:spPr>
          <a:xfrm>
            <a:off x="4185436" y="4564185"/>
            <a:ext cx="3848974" cy="198901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tx1"/>
                </a:solidFill>
              </a:rPr>
              <a:t>Partenaire : </a:t>
            </a:r>
            <a:r>
              <a:rPr lang="fr-FR" sz="2400" dirty="0" smtClean="0">
                <a:solidFill>
                  <a:schemeClr val="tx1"/>
                </a:solidFill>
              </a:rPr>
              <a:t>nous avons les moyens de jouer la manche</a:t>
            </a:r>
            <a:endParaRPr lang="fr-FR" sz="2400" dirty="0">
              <a:solidFill>
                <a:schemeClr val="tx1"/>
              </a:solidFill>
            </a:endParaRPr>
          </a:p>
        </p:txBody>
      </p:sp>
      <p:sp>
        <p:nvSpPr>
          <p:cNvPr id="33" name="Rectangle à coins arrondis 32"/>
          <p:cNvSpPr/>
          <p:nvPr/>
        </p:nvSpPr>
        <p:spPr>
          <a:xfrm>
            <a:off x="8187169" y="1875692"/>
            <a:ext cx="3848973" cy="3360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incertitude</a:t>
            </a:r>
            <a:endParaRPr lang="fr-FR" sz="2400" b="1" dirty="0"/>
          </a:p>
        </p:txBody>
      </p:sp>
      <p:grpSp>
        <p:nvGrpSpPr>
          <p:cNvPr id="28" name="Groupe 27"/>
          <p:cNvGrpSpPr/>
          <p:nvPr/>
        </p:nvGrpSpPr>
        <p:grpSpPr>
          <a:xfrm>
            <a:off x="8187168" y="2211754"/>
            <a:ext cx="2161056" cy="1172308"/>
            <a:chOff x="8187168" y="2211754"/>
            <a:chExt cx="2161056" cy="1172308"/>
          </a:xfrm>
        </p:grpSpPr>
        <p:sp>
          <p:nvSpPr>
            <p:cNvPr id="34" name="Rectangle à coins arrondis 33"/>
            <p:cNvSpPr/>
            <p:nvPr/>
          </p:nvSpPr>
          <p:spPr>
            <a:xfrm>
              <a:off x="9019610" y="2211754"/>
              <a:ext cx="1328614" cy="117230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c</a:t>
              </a:r>
              <a:r>
                <a:rPr lang="fr-FR" sz="2400" b="1" dirty="0" smtClean="0">
                  <a:solidFill>
                    <a:schemeClr val="tx1"/>
                  </a:solidFill>
                </a:rPr>
                <a:t>ontrat de manche</a:t>
              </a:r>
              <a:endParaRPr lang="fr-FR" sz="2400" b="1" dirty="0">
                <a:solidFill>
                  <a:schemeClr val="tx1"/>
                </a:solidFill>
              </a:endParaRPr>
            </a:p>
          </p:txBody>
        </p:sp>
        <p:sp>
          <p:nvSpPr>
            <p:cNvPr id="37" name="Rectangle à coins arrondis 36"/>
            <p:cNvSpPr/>
            <p:nvPr/>
          </p:nvSpPr>
          <p:spPr>
            <a:xfrm>
              <a:off x="8187168" y="2219570"/>
              <a:ext cx="832441" cy="3516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32 H</a:t>
              </a:r>
              <a:endParaRPr lang="fr-FR" sz="2400" b="1" dirty="0">
                <a:solidFill>
                  <a:schemeClr val="tx1"/>
                </a:solidFill>
              </a:endParaRPr>
            </a:p>
          </p:txBody>
        </p:sp>
        <p:sp>
          <p:nvSpPr>
            <p:cNvPr id="39" name="Double flèche verticale 38"/>
            <p:cNvSpPr/>
            <p:nvPr/>
          </p:nvSpPr>
          <p:spPr>
            <a:xfrm>
              <a:off x="8518004" y="2571263"/>
              <a:ext cx="170765" cy="812799"/>
            </a:xfrm>
            <a:prstGeom prst="upDownArrow">
              <a:avLst>
                <a:gd name="adj1" fmla="val 50000"/>
                <a:gd name="adj2" fmla="val 10577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0" name="Groupe 39"/>
          <p:cNvGrpSpPr/>
          <p:nvPr/>
        </p:nvGrpSpPr>
        <p:grpSpPr>
          <a:xfrm>
            <a:off x="10348222" y="2953808"/>
            <a:ext cx="1687919" cy="877116"/>
            <a:chOff x="10348222" y="2953808"/>
            <a:chExt cx="1687919" cy="877116"/>
          </a:xfrm>
        </p:grpSpPr>
        <p:sp>
          <p:nvSpPr>
            <p:cNvPr id="38" name="Rectangle à coins arrondis 37"/>
            <p:cNvSpPr/>
            <p:nvPr/>
          </p:nvSpPr>
          <p:spPr>
            <a:xfrm>
              <a:off x="10590294" y="2953808"/>
              <a:ext cx="1445847" cy="87711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plafond</a:t>
              </a:r>
            </a:p>
            <a:p>
              <a:pPr algn="ctr"/>
              <a:endParaRPr lang="fr-FR" sz="1400" b="1" dirty="0">
                <a:solidFill>
                  <a:schemeClr val="tx1"/>
                </a:solidFill>
              </a:endParaRPr>
            </a:p>
            <a:p>
              <a:pPr algn="ctr"/>
              <a:r>
                <a:rPr lang="fr-FR" sz="2400" b="1" dirty="0">
                  <a:solidFill>
                    <a:schemeClr val="tx1"/>
                  </a:solidFill>
                </a:rPr>
                <a:t>plancher</a:t>
              </a:r>
            </a:p>
          </p:txBody>
        </p:sp>
        <p:sp>
          <p:nvSpPr>
            <p:cNvPr id="41" name="Flèche gauche 40"/>
            <p:cNvSpPr/>
            <p:nvPr/>
          </p:nvSpPr>
          <p:spPr>
            <a:xfrm>
              <a:off x="10348222" y="3080441"/>
              <a:ext cx="242072" cy="93051"/>
            </a:xfrm>
            <a:prstGeom prst="leftArrow">
              <a:avLst>
                <a:gd name="adj1" fmla="val 50000"/>
                <a:gd name="adj2" fmla="val 960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Flèche gauche 41"/>
            <p:cNvSpPr/>
            <p:nvPr/>
          </p:nvSpPr>
          <p:spPr>
            <a:xfrm>
              <a:off x="10348222" y="3646926"/>
              <a:ext cx="242072" cy="93051"/>
            </a:xfrm>
            <a:prstGeom prst="leftArrow">
              <a:avLst>
                <a:gd name="adj1" fmla="val 50000"/>
                <a:gd name="adj2" fmla="val 935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3" name="Rectangle à coins arrondis 42"/>
          <p:cNvSpPr/>
          <p:nvPr/>
        </p:nvSpPr>
        <p:spPr>
          <a:xfrm>
            <a:off x="8187167" y="4564185"/>
            <a:ext cx="3848974" cy="198901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tx1"/>
                </a:solidFill>
              </a:rPr>
              <a:t>Partenaire : </a:t>
            </a:r>
            <a:r>
              <a:rPr lang="fr-FR" sz="2400" dirty="0" smtClean="0">
                <a:solidFill>
                  <a:schemeClr val="tx1"/>
                </a:solidFill>
              </a:rPr>
              <a:t>j’ai 9 points et je vous laisse décider</a:t>
            </a:r>
          </a:p>
          <a:p>
            <a:pPr marL="342900" indent="-342900">
              <a:buFont typeface="Arial" panose="020B0604020202020204" pitchFamily="34" charset="0"/>
              <a:buChar char="•"/>
            </a:pPr>
            <a:r>
              <a:rPr lang="fr-FR" sz="2400" dirty="0">
                <a:solidFill>
                  <a:schemeClr val="tx1"/>
                </a:solidFill>
              </a:rPr>
              <a:t>a</a:t>
            </a:r>
            <a:r>
              <a:rPr lang="fr-FR" sz="2400" dirty="0" smtClean="0">
                <a:solidFill>
                  <a:schemeClr val="tx1"/>
                </a:solidFill>
              </a:rPr>
              <a:t>vec 15H		passe</a:t>
            </a:r>
          </a:p>
          <a:p>
            <a:pPr marL="342900" indent="-342900">
              <a:buFont typeface="Arial" panose="020B0604020202020204" pitchFamily="34" charset="0"/>
              <a:buChar char="•"/>
            </a:pPr>
            <a:r>
              <a:rPr lang="fr-FR" sz="2400" dirty="0">
                <a:solidFill>
                  <a:schemeClr val="tx1"/>
                </a:solidFill>
              </a:rPr>
              <a:t>a</a:t>
            </a:r>
            <a:r>
              <a:rPr lang="fr-FR" sz="2400" dirty="0" smtClean="0">
                <a:solidFill>
                  <a:schemeClr val="tx1"/>
                </a:solidFill>
              </a:rPr>
              <a:t>vec 16 ou 17H	3SA</a:t>
            </a:r>
            <a:endParaRPr lang="fr-FR" sz="2400" dirty="0">
              <a:solidFill>
                <a:schemeClr val="tx1"/>
              </a:solidFill>
            </a:endParaRPr>
          </a:p>
        </p:txBody>
      </p:sp>
      <p:sp>
        <p:nvSpPr>
          <p:cNvPr id="44" name="Flèche droite 43"/>
          <p:cNvSpPr/>
          <p:nvPr/>
        </p:nvSpPr>
        <p:spPr>
          <a:xfrm>
            <a:off x="10668000" y="5696928"/>
            <a:ext cx="392031" cy="153053"/>
          </a:xfrm>
          <a:prstGeom prst="rightArrow">
            <a:avLst>
              <a:gd name="adj1" fmla="val 50000"/>
              <a:gd name="adj2" fmla="val 873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Flèche droite 44"/>
          <p:cNvSpPr/>
          <p:nvPr/>
        </p:nvSpPr>
        <p:spPr>
          <a:xfrm>
            <a:off x="10668000" y="6048537"/>
            <a:ext cx="392031" cy="153053"/>
          </a:xfrm>
          <a:prstGeom prst="rightArrow">
            <a:avLst>
              <a:gd name="adj1" fmla="val 50000"/>
              <a:gd name="adj2" fmla="val 873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9" name="Groupe 28"/>
          <p:cNvGrpSpPr/>
          <p:nvPr/>
        </p:nvGrpSpPr>
        <p:grpSpPr>
          <a:xfrm>
            <a:off x="8187167" y="3384062"/>
            <a:ext cx="2161056" cy="1176215"/>
            <a:chOff x="8187167" y="3384062"/>
            <a:chExt cx="2161056" cy="1176215"/>
          </a:xfrm>
        </p:grpSpPr>
        <p:sp>
          <p:nvSpPr>
            <p:cNvPr id="35" name="Rectangle à coins arrondis 34"/>
            <p:cNvSpPr/>
            <p:nvPr/>
          </p:nvSpPr>
          <p:spPr>
            <a:xfrm>
              <a:off x="9019608" y="3384062"/>
              <a:ext cx="1328615" cy="117230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c</a:t>
              </a:r>
              <a:r>
                <a:rPr lang="fr-FR" sz="2400" b="1" dirty="0" smtClean="0">
                  <a:solidFill>
                    <a:schemeClr val="tx1"/>
                  </a:solidFill>
                </a:rPr>
                <a:t>ontrat partiel</a:t>
              </a:r>
              <a:endParaRPr lang="fr-FR" sz="2400" b="1" dirty="0">
                <a:solidFill>
                  <a:schemeClr val="tx1"/>
                </a:solidFill>
              </a:endParaRPr>
            </a:p>
          </p:txBody>
        </p:sp>
        <p:sp>
          <p:nvSpPr>
            <p:cNvPr id="36" name="Rectangle à coins arrondis 35"/>
            <p:cNvSpPr/>
            <p:nvPr/>
          </p:nvSpPr>
          <p:spPr>
            <a:xfrm>
              <a:off x="8187167" y="3391878"/>
              <a:ext cx="832441" cy="3516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25 H</a:t>
              </a:r>
              <a:endParaRPr lang="fr-FR" sz="2400" b="1" dirty="0">
                <a:solidFill>
                  <a:schemeClr val="tx1"/>
                </a:solidFill>
              </a:endParaRPr>
            </a:p>
          </p:txBody>
        </p:sp>
        <p:sp>
          <p:nvSpPr>
            <p:cNvPr id="46" name="Double flèche verticale 45"/>
            <p:cNvSpPr/>
            <p:nvPr/>
          </p:nvSpPr>
          <p:spPr>
            <a:xfrm>
              <a:off x="8546356" y="3747478"/>
              <a:ext cx="170765" cy="812799"/>
            </a:xfrm>
            <a:prstGeom prst="upDownArrow">
              <a:avLst>
                <a:gd name="adj1" fmla="val 50000"/>
                <a:gd name="adj2" fmla="val 10577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3" name="Groupe 12"/>
          <p:cNvGrpSpPr/>
          <p:nvPr/>
        </p:nvGrpSpPr>
        <p:grpSpPr>
          <a:xfrm>
            <a:off x="4185437" y="2211754"/>
            <a:ext cx="2161056" cy="1180123"/>
            <a:chOff x="4185437" y="2211754"/>
            <a:chExt cx="2161056" cy="1180123"/>
          </a:xfrm>
        </p:grpSpPr>
        <p:sp>
          <p:nvSpPr>
            <p:cNvPr id="23" name="Rectangle à coins arrondis 22"/>
            <p:cNvSpPr/>
            <p:nvPr/>
          </p:nvSpPr>
          <p:spPr>
            <a:xfrm>
              <a:off x="5017879" y="2211754"/>
              <a:ext cx="1328614" cy="117230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c</a:t>
              </a:r>
              <a:r>
                <a:rPr lang="fr-FR" sz="2400" b="1" dirty="0" smtClean="0">
                  <a:solidFill>
                    <a:schemeClr val="tx1"/>
                  </a:solidFill>
                </a:rPr>
                <a:t>ontrat de manche</a:t>
              </a:r>
              <a:endParaRPr lang="fr-FR" sz="2400" b="1" dirty="0">
                <a:solidFill>
                  <a:schemeClr val="tx1"/>
                </a:solidFill>
              </a:endParaRPr>
            </a:p>
          </p:txBody>
        </p:sp>
        <p:sp>
          <p:nvSpPr>
            <p:cNvPr id="26" name="Rectangle à coins arrondis 25"/>
            <p:cNvSpPr/>
            <p:nvPr/>
          </p:nvSpPr>
          <p:spPr>
            <a:xfrm>
              <a:off x="4185437" y="2219570"/>
              <a:ext cx="832441" cy="3516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32 H</a:t>
              </a:r>
              <a:endParaRPr lang="fr-FR" sz="2400" b="1" dirty="0">
                <a:solidFill>
                  <a:schemeClr val="tx1"/>
                </a:solidFill>
              </a:endParaRPr>
            </a:p>
          </p:txBody>
        </p:sp>
        <p:sp>
          <p:nvSpPr>
            <p:cNvPr id="47" name="Double flèche verticale 46"/>
            <p:cNvSpPr/>
            <p:nvPr/>
          </p:nvSpPr>
          <p:spPr>
            <a:xfrm>
              <a:off x="4517134" y="2579078"/>
              <a:ext cx="170765" cy="812799"/>
            </a:xfrm>
            <a:prstGeom prst="upDownArrow">
              <a:avLst>
                <a:gd name="adj1" fmla="val 50000"/>
                <a:gd name="adj2" fmla="val 10577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7" name="Groupe 16"/>
          <p:cNvGrpSpPr/>
          <p:nvPr/>
        </p:nvGrpSpPr>
        <p:grpSpPr>
          <a:xfrm>
            <a:off x="4185436" y="3384062"/>
            <a:ext cx="2161056" cy="1176215"/>
            <a:chOff x="4185436" y="3384062"/>
            <a:chExt cx="2161056" cy="1176215"/>
          </a:xfrm>
        </p:grpSpPr>
        <p:sp>
          <p:nvSpPr>
            <p:cNvPr id="24" name="Rectangle à coins arrondis 23"/>
            <p:cNvSpPr/>
            <p:nvPr/>
          </p:nvSpPr>
          <p:spPr>
            <a:xfrm>
              <a:off x="5017877" y="3384062"/>
              <a:ext cx="1328615" cy="117230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c</a:t>
              </a:r>
              <a:r>
                <a:rPr lang="fr-FR" sz="2400" b="1" dirty="0" smtClean="0">
                  <a:solidFill>
                    <a:schemeClr val="tx1"/>
                  </a:solidFill>
                </a:rPr>
                <a:t>ontrat partiel</a:t>
              </a:r>
              <a:endParaRPr lang="fr-FR" sz="2400" b="1" dirty="0">
                <a:solidFill>
                  <a:schemeClr val="tx1"/>
                </a:solidFill>
              </a:endParaRPr>
            </a:p>
          </p:txBody>
        </p:sp>
        <p:sp>
          <p:nvSpPr>
            <p:cNvPr id="25" name="Rectangle à coins arrondis 24"/>
            <p:cNvSpPr/>
            <p:nvPr/>
          </p:nvSpPr>
          <p:spPr>
            <a:xfrm>
              <a:off x="4185436" y="3391878"/>
              <a:ext cx="832441" cy="3516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25 H</a:t>
              </a:r>
              <a:endParaRPr lang="fr-FR" sz="2400" b="1" dirty="0">
                <a:solidFill>
                  <a:schemeClr val="tx1"/>
                </a:solidFill>
              </a:endParaRPr>
            </a:p>
          </p:txBody>
        </p:sp>
        <p:sp>
          <p:nvSpPr>
            <p:cNvPr id="48" name="Double flèche verticale 47"/>
            <p:cNvSpPr/>
            <p:nvPr/>
          </p:nvSpPr>
          <p:spPr>
            <a:xfrm>
              <a:off x="4544625" y="3747478"/>
              <a:ext cx="170765" cy="812799"/>
            </a:xfrm>
            <a:prstGeom prst="upDownArrow">
              <a:avLst>
                <a:gd name="adj1" fmla="val 50000"/>
                <a:gd name="adj2" fmla="val 10577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2" name="Groupe 11"/>
          <p:cNvGrpSpPr/>
          <p:nvPr/>
        </p:nvGrpSpPr>
        <p:grpSpPr>
          <a:xfrm>
            <a:off x="230657" y="2211754"/>
            <a:ext cx="2161056" cy="1180123"/>
            <a:chOff x="230657" y="2211754"/>
            <a:chExt cx="2161056" cy="1180123"/>
          </a:xfrm>
        </p:grpSpPr>
        <p:sp>
          <p:nvSpPr>
            <p:cNvPr id="10" name="Rectangle à coins arrondis 9"/>
            <p:cNvSpPr/>
            <p:nvPr/>
          </p:nvSpPr>
          <p:spPr>
            <a:xfrm>
              <a:off x="1063099" y="2211754"/>
              <a:ext cx="1328614" cy="117230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c</a:t>
              </a:r>
              <a:r>
                <a:rPr lang="fr-FR" sz="2400" b="1" dirty="0" smtClean="0">
                  <a:solidFill>
                    <a:schemeClr val="tx1"/>
                  </a:solidFill>
                </a:rPr>
                <a:t>ontrat de manche</a:t>
              </a:r>
              <a:endParaRPr lang="fr-FR" sz="2400" b="1" dirty="0">
                <a:solidFill>
                  <a:schemeClr val="tx1"/>
                </a:solidFill>
              </a:endParaRPr>
            </a:p>
          </p:txBody>
        </p:sp>
        <p:grpSp>
          <p:nvGrpSpPr>
            <p:cNvPr id="8" name="Groupe 7"/>
            <p:cNvGrpSpPr/>
            <p:nvPr/>
          </p:nvGrpSpPr>
          <p:grpSpPr>
            <a:xfrm>
              <a:off x="230657" y="2219570"/>
              <a:ext cx="832441" cy="1172307"/>
              <a:chOff x="230657" y="2219570"/>
              <a:chExt cx="832441" cy="1172307"/>
            </a:xfrm>
          </p:grpSpPr>
          <p:sp>
            <p:nvSpPr>
              <p:cNvPr id="15" name="Rectangle à coins arrondis 14"/>
              <p:cNvSpPr/>
              <p:nvPr/>
            </p:nvSpPr>
            <p:spPr>
              <a:xfrm>
                <a:off x="230657" y="2219570"/>
                <a:ext cx="832441" cy="3516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32 H</a:t>
                </a:r>
                <a:endParaRPr lang="fr-FR" sz="2400" b="1" dirty="0">
                  <a:solidFill>
                    <a:schemeClr val="tx1"/>
                  </a:solidFill>
                </a:endParaRPr>
              </a:p>
            </p:txBody>
          </p:sp>
          <p:sp>
            <p:nvSpPr>
              <p:cNvPr id="49" name="Double flèche verticale 48"/>
              <p:cNvSpPr/>
              <p:nvPr/>
            </p:nvSpPr>
            <p:spPr>
              <a:xfrm>
                <a:off x="561494" y="2579078"/>
                <a:ext cx="170765" cy="812799"/>
              </a:xfrm>
              <a:prstGeom prst="upDownArrow">
                <a:avLst>
                  <a:gd name="adj1" fmla="val 50000"/>
                  <a:gd name="adj2" fmla="val 10577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grpSp>
        <p:nvGrpSpPr>
          <p:cNvPr id="9" name="Groupe 8"/>
          <p:cNvGrpSpPr/>
          <p:nvPr/>
        </p:nvGrpSpPr>
        <p:grpSpPr>
          <a:xfrm>
            <a:off x="230656" y="3384062"/>
            <a:ext cx="2161056" cy="1176215"/>
            <a:chOff x="230656" y="3384062"/>
            <a:chExt cx="2161056" cy="1176215"/>
          </a:xfrm>
        </p:grpSpPr>
        <p:sp>
          <p:nvSpPr>
            <p:cNvPr id="11" name="Rectangle à coins arrondis 10"/>
            <p:cNvSpPr/>
            <p:nvPr/>
          </p:nvSpPr>
          <p:spPr>
            <a:xfrm>
              <a:off x="1063097" y="3384062"/>
              <a:ext cx="1328615" cy="117230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c</a:t>
              </a:r>
              <a:r>
                <a:rPr lang="fr-FR" sz="2400" b="1" dirty="0" smtClean="0">
                  <a:solidFill>
                    <a:schemeClr val="tx1"/>
                  </a:solidFill>
                </a:rPr>
                <a:t>ontrat partiel</a:t>
              </a:r>
              <a:endParaRPr lang="fr-FR" sz="2400" b="1" dirty="0">
                <a:solidFill>
                  <a:schemeClr val="tx1"/>
                </a:solidFill>
              </a:endParaRPr>
            </a:p>
          </p:txBody>
        </p:sp>
        <p:grpSp>
          <p:nvGrpSpPr>
            <p:cNvPr id="7" name="Groupe 6"/>
            <p:cNvGrpSpPr/>
            <p:nvPr/>
          </p:nvGrpSpPr>
          <p:grpSpPr>
            <a:xfrm>
              <a:off x="230656" y="3391878"/>
              <a:ext cx="832441" cy="1168399"/>
              <a:chOff x="230656" y="3391878"/>
              <a:chExt cx="832441" cy="1168399"/>
            </a:xfrm>
          </p:grpSpPr>
          <p:sp>
            <p:nvSpPr>
              <p:cNvPr id="14" name="Rectangle à coins arrondis 13"/>
              <p:cNvSpPr/>
              <p:nvPr/>
            </p:nvSpPr>
            <p:spPr>
              <a:xfrm>
                <a:off x="230656" y="3391878"/>
                <a:ext cx="832441" cy="3516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25 H</a:t>
                </a:r>
                <a:endParaRPr lang="fr-FR" sz="2400" b="1" dirty="0">
                  <a:solidFill>
                    <a:schemeClr val="tx1"/>
                  </a:solidFill>
                </a:endParaRPr>
              </a:p>
            </p:txBody>
          </p:sp>
          <p:sp>
            <p:nvSpPr>
              <p:cNvPr id="50" name="Double flèche verticale 49"/>
              <p:cNvSpPr/>
              <p:nvPr/>
            </p:nvSpPr>
            <p:spPr>
              <a:xfrm>
                <a:off x="555907" y="3747478"/>
                <a:ext cx="170765" cy="812799"/>
              </a:xfrm>
              <a:prstGeom prst="upDownArrow">
                <a:avLst>
                  <a:gd name="adj1" fmla="val 50000"/>
                  <a:gd name="adj2" fmla="val 10577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pic>
        <p:nvPicPr>
          <p:cNvPr id="53" name="Image 5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8493" y="2499421"/>
            <a:ext cx="599863" cy="587865"/>
          </a:xfrm>
          <a:prstGeom prst="rect">
            <a:avLst/>
          </a:prstGeom>
        </p:spPr>
      </p:pic>
      <p:pic>
        <p:nvPicPr>
          <p:cNvPr id="54" name="Image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3855" y="3587452"/>
            <a:ext cx="563283" cy="586753"/>
          </a:xfrm>
          <a:prstGeom prst="rect">
            <a:avLst/>
          </a:prstGeom>
        </p:spPr>
      </p:pic>
      <p:pic>
        <p:nvPicPr>
          <p:cNvPr id="55" name="Image 5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56101" y="2329131"/>
            <a:ext cx="554644" cy="543439"/>
          </a:xfrm>
          <a:prstGeom prst="rect">
            <a:avLst/>
          </a:prstGeom>
        </p:spPr>
      </p:pic>
      <p:pic>
        <p:nvPicPr>
          <p:cNvPr id="56" name="Image 5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60031" y="3941750"/>
            <a:ext cx="554644" cy="543439"/>
          </a:xfrm>
          <a:prstGeom prst="rect">
            <a:avLst/>
          </a:prstGeom>
        </p:spPr>
      </p:pic>
    </p:spTree>
    <p:extLst>
      <p:ext uri="{BB962C8B-B14F-4D97-AF65-F5344CB8AC3E}">
        <p14:creationId xmlns:p14="http://schemas.microsoft.com/office/powerpoint/2010/main" val="263631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53" presetClass="entr" presetSubtype="16" fill="hold" nodeType="with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p:cTn id="44" dur="500" fill="hold"/>
                                        <p:tgtEl>
                                          <p:spTgt spid="53"/>
                                        </p:tgtEl>
                                        <p:attrNameLst>
                                          <p:attrName>ppt_w</p:attrName>
                                        </p:attrNameLst>
                                      </p:cBhvr>
                                      <p:tavLst>
                                        <p:tav tm="0">
                                          <p:val>
                                            <p:fltVal val="0"/>
                                          </p:val>
                                        </p:tav>
                                        <p:tav tm="100000">
                                          <p:val>
                                            <p:strVal val="#ppt_w"/>
                                          </p:val>
                                        </p:tav>
                                      </p:tavLst>
                                    </p:anim>
                                    <p:anim calcmode="lin" valueType="num">
                                      <p:cBhvr>
                                        <p:cTn id="45" dur="500" fill="hold"/>
                                        <p:tgtEl>
                                          <p:spTgt spid="53"/>
                                        </p:tgtEl>
                                        <p:attrNameLst>
                                          <p:attrName>ppt_h</p:attrName>
                                        </p:attrNameLst>
                                      </p:cBhvr>
                                      <p:tavLst>
                                        <p:tav tm="0">
                                          <p:val>
                                            <p:fltVal val="0"/>
                                          </p:val>
                                        </p:tav>
                                        <p:tav tm="100000">
                                          <p:val>
                                            <p:strVal val="#ppt_h"/>
                                          </p:val>
                                        </p:tav>
                                      </p:tavLst>
                                    </p:anim>
                                    <p:animEffect transition="in" filter="fade">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Effect transition="in" filter="fade">
                                      <p:cBhvr>
                                        <p:cTn id="60" dur="500"/>
                                        <p:tgtEl>
                                          <p:spTgt spid="17"/>
                                        </p:tgtEl>
                                      </p:cBhvr>
                                    </p:animEffect>
                                  </p:childTnLst>
                                </p:cTn>
                              </p:par>
                              <p:par>
                                <p:cTn id="61" presetID="53" presetClass="entr" presetSubtype="16"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fltVal val="0"/>
                                          </p:val>
                                        </p:tav>
                                        <p:tav tm="100000">
                                          <p:val>
                                            <p:strVal val="#ppt_w"/>
                                          </p:val>
                                        </p:tav>
                                      </p:tavLst>
                                    </p:anim>
                                    <p:anim calcmode="lin" valueType="num">
                                      <p:cBhvr>
                                        <p:cTn id="64" dur="500" fill="hold"/>
                                        <p:tgtEl>
                                          <p:spTgt spid="13"/>
                                        </p:tgtEl>
                                        <p:attrNameLst>
                                          <p:attrName>ppt_h</p:attrName>
                                        </p:attrNameLst>
                                      </p:cBhvr>
                                      <p:tavLst>
                                        <p:tav tm="0">
                                          <p:val>
                                            <p:fltVal val="0"/>
                                          </p:val>
                                        </p:tav>
                                        <p:tav tm="100000">
                                          <p:val>
                                            <p:strVal val="#ppt_h"/>
                                          </p:val>
                                        </p:tav>
                                      </p:tavLst>
                                    </p:anim>
                                    <p:animEffect transition="in" filter="fade">
                                      <p:cBhvr>
                                        <p:cTn id="65" dur="500"/>
                                        <p:tgtEl>
                                          <p:spTgt spid="13"/>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nodeType="click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ppt_w</p:attrName>
                                        </p:attrNameLst>
                                      </p:cBhvr>
                                      <p:tavLst>
                                        <p:tav tm="0">
                                          <p:val>
                                            <p:fltVal val="0"/>
                                          </p:val>
                                        </p:tav>
                                        <p:tav tm="100000">
                                          <p:val>
                                            <p:strVal val="#ppt_w"/>
                                          </p:val>
                                        </p:tav>
                                      </p:tavLst>
                                    </p:anim>
                                    <p:anim calcmode="lin" valueType="num">
                                      <p:cBhvr>
                                        <p:cTn id="71" dur="500" fill="hold"/>
                                        <p:tgtEl>
                                          <p:spTgt spid="18"/>
                                        </p:tgtEl>
                                        <p:attrNameLst>
                                          <p:attrName>ppt_h</p:attrName>
                                        </p:attrNameLst>
                                      </p:cBhvr>
                                      <p:tavLst>
                                        <p:tav tm="0">
                                          <p:val>
                                            <p:fltVal val="0"/>
                                          </p:val>
                                        </p:tav>
                                        <p:tav tm="100000">
                                          <p:val>
                                            <p:strVal val="#ppt_h"/>
                                          </p:val>
                                        </p:tav>
                                      </p:tavLst>
                                    </p:anim>
                                    <p:animEffect transition="in" filter="fade">
                                      <p:cBhvr>
                                        <p:cTn id="72" dur="5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ppt_w</p:attrName>
                                        </p:attrNameLst>
                                      </p:cBhvr>
                                      <p:tavLst>
                                        <p:tav tm="0">
                                          <p:val>
                                            <p:fltVal val="0"/>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animEffect transition="in" filter="fade">
                                      <p:cBhvr>
                                        <p:cTn id="79" dur="500"/>
                                        <p:tgtEl>
                                          <p:spTgt spid="32"/>
                                        </p:tgtEl>
                                      </p:cBhvr>
                                    </p:animEffect>
                                  </p:childTnLst>
                                </p:cTn>
                              </p:par>
                              <p:par>
                                <p:cTn id="80" presetID="53" presetClass="entr" presetSubtype="16" fill="hold"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Effect transition="in" filter="fade">
                                      <p:cBhvr>
                                        <p:cTn id="84" dur="500"/>
                                        <p:tgtEl>
                                          <p:spTgt spid="54"/>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33"/>
                                        </p:tgtEl>
                                        <p:attrNameLst>
                                          <p:attrName>style.visibility</p:attrName>
                                        </p:attrNameLst>
                                      </p:cBhvr>
                                      <p:to>
                                        <p:strVal val="visible"/>
                                      </p:to>
                                    </p:set>
                                    <p:anim calcmode="lin" valueType="num">
                                      <p:cBhvr>
                                        <p:cTn id="89" dur="500" fill="hold"/>
                                        <p:tgtEl>
                                          <p:spTgt spid="33"/>
                                        </p:tgtEl>
                                        <p:attrNameLst>
                                          <p:attrName>ppt_w</p:attrName>
                                        </p:attrNameLst>
                                      </p:cBhvr>
                                      <p:tavLst>
                                        <p:tav tm="0">
                                          <p:val>
                                            <p:fltVal val="0"/>
                                          </p:val>
                                        </p:tav>
                                        <p:tav tm="100000">
                                          <p:val>
                                            <p:strVal val="#ppt_w"/>
                                          </p:val>
                                        </p:tav>
                                      </p:tavLst>
                                    </p:anim>
                                    <p:anim calcmode="lin" valueType="num">
                                      <p:cBhvr>
                                        <p:cTn id="90" dur="500" fill="hold"/>
                                        <p:tgtEl>
                                          <p:spTgt spid="33"/>
                                        </p:tgtEl>
                                        <p:attrNameLst>
                                          <p:attrName>ppt_h</p:attrName>
                                        </p:attrNameLst>
                                      </p:cBhvr>
                                      <p:tavLst>
                                        <p:tav tm="0">
                                          <p:val>
                                            <p:fltVal val="0"/>
                                          </p:val>
                                        </p:tav>
                                        <p:tav tm="100000">
                                          <p:val>
                                            <p:strVal val="#ppt_h"/>
                                          </p:val>
                                        </p:tav>
                                      </p:tavLst>
                                    </p:anim>
                                    <p:animEffect transition="in" filter="fade">
                                      <p:cBhvr>
                                        <p:cTn id="91" dur="500"/>
                                        <p:tgtEl>
                                          <p:spTgt spid="33"/>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nodeType="clickEffect">
                                  <p:stCondLst>
                                    <p:cond delay="0"/>
                                  </p:stCondLst>
                                  <p:childTnLst>
                                    <p:set>
                                      <p:cBhvr>
                                        <p:cTn id="95" dur="1" fill="hold">
                                          <p:stCondLst>
                                            <p:cond delay="0"/>
                                          </p:stCondLst>
                                        </p:cTn>
                                        <p:tgtEl>
                                          <p:spTgt spid="29"/>
                                        </p:tgtEl>
                                        <p:attrNameLst>
                                          <p:attrName>style.visibility</p:attrName>
                                        </p:attrNameLst>
                                      </p:cBhvr>
                                      <p:to>
                                        <p:strVal val="visible"/>
                                      </p:to>
                                    </p:set>
                                    <p:anim calcmode="lin" valueType="num">
                                      <p:cBhvr>
                                        <p:cTn id="96" dur="500" fill="hold"/>
                                        <p:tgtEl>
                                          <p:spTgt spid="29"/>
                                        </p:tgtEl>
                                        <p:attrNameLst>
                                          <p:attrName>ppt_w</p:attrName>
                                        </p:attrNameLst>
                                      </p:cBhvr>
                                      <p:tavLst>
                                        <p:tav tm="0">
                                          <p:val>
                                            <p:fltVal val="0"/>
                                          </p:val>
                                        </p:tav>
                                        <p:tav tm="100000">
                                          <p:val>
                                            <p:strVal val="#ppt_w"/>
                                          </p:val>
                                        </p:tav>
                                      </p:tavLst>
                                    </p:anim>
                                    <p:anim calcmode="lin" valueType="num">
                                      <p:cBhvr>
                                        <p:cTn id="97" dur="500" fill="hold"/>
                                        <p:tgtEl>
                                          <p:spTgt spid="29"/>
                                        </p:tgtEl>
                                        <p:attrNameLst>
                                          <p:attrName>ppt_h</p:attrName>
                                        </p:attrNameLst>
                                      </p:cBhvr>
                                      <p:tavLst>
                                        <p:tav tm="0">
                                          <p:val>
                                            <p:fltVal val="0"/>
                                          </p:val>
                                        </p:tav>
                                        <p:tav tm="100000">
                                          <p:val>
                                            <p:strVal val="#ppt_h"/>
                                          </p:val>
                                        </p:tav>
                                      </p:tavLst>
                                    </p:anim>
                                    <p:animEffect transition="in" filter="fade">
                                      <p:cBhvr>
                                        <p:cTn id="98" dur="500"/>
                                        <p:tgtEl>
                                          <p:spTgt spid="29"/>
                                        </p:tgtEl>
                                      </p:cBhvr>
                                    </p:animEffect>
                                  </p:childTnLst>
                                </p:cTn>
                              </p:par>
                              <p:par>
                                <p:cTn id="99" presetID="53" presetClass="entr" presetSubtype="16" fill="hold" nodeType="withEffect">
                                  <p:stCondLst>
                                    <p:cond delay="0"/>
                                  </p:stCondLst>
                                  <p:childTnLst>
                                    <p:set>
                                      <p:cBhvr>
                                        <p:cTn id="100" dur="1" fill="hold">
                                          <p:stCondLst>
                                            <p:cond delay="0"/>
                                          </p:stCondLst>
                                        </p:cTn>
                                        <p:tgtEl>
                                          <p:spTgt spid="28"/>
                                        </p:tgtEl>
                                        <p:attrNameLst>
                                          <p:attrName>style.visibility</p:attrName>
                                        </p:attrNameLst>
                                      </p:cBhvr>
                                      <p:to>
                                        <p:strVal val="visible"/>
                                      </p:to>
                                    </p:set>
                                    <p:anim calcmode="lin" valueType="num">
                                      <p:cBhvr>
                                        <p:cTn id="101" dur="500" fill="hold"/>
                                        <p:tgtEl>
                                          <p:spTgt spid="28"/>
                                        </p:tgtEl>
                                        <p:attrNameLst>
                                          <p:attrName>ppt_w</p:attrName>
                                        </p:attrNameLst>
                                      </p:cBhvr>
                                      <p:tavLst>
                                        <p:tav tm="0">
                                          <p:val>
                                            <p:fltVal val="0"/>
                                          </p:val>
                                        </p:tav>
                                        <p:tav tm="100000">
                                          <p:val>
                                            <p:strVal val="#ppt_w"/>
                                          </p:val>
                                        </p:tav>
                                      </p:tavLst>
                                    </p:anim>
                                    <p:anim calcmode="lin" valueType="num">
                                      <p:cBhvr>
                                        <p:cTn id="102" dur="500" fill="hold"/>
                                        <p:tgtEl>
                                          <p:spTgt spid="28"/>
                                        </p:tgtEl>
                                        <p:attrNameLst>
                                          <p:attrName>ppt_h</p:attrName>
                                        </p:attrNameLst>
                                      </p:cBhvr>
                                      <p:tavLst>
                                        <p:tav tm="0">
                                          <p:val>
                                            <p:fltVal val="0"/>
                                          </p:val>
                                        </p:tav>
                                        <p:tav tm="100000">
                                          <p:val>
                                            <p:strVal val="#ppt_h"/>
                                          </p:val>
                                        </p:tav>
                                      </p:tavLst>
                                    </p:anim>
                                    <p:animEffect transition="in" filter="fade">
                                      <p:cBhvr>
                                        <p:cTn id="103" dur="500"/>
                                        <p:tgtEl>
                                          <p:spTgt spid="28"/>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nodeType="clickEffect">
                                  <p:stCondLst>
                                    <p:cond delay="0"/>
                                  </p:stCondLst>
                                  <p:childTnLst>
                                    <p:set>
                                      <p:cBhvr>
                                        <p:cTn id="107" dur="1" fill="hold">
                                          <p:stCondLst>
                                            <p:cond delay="0"/>
                                          </p:stCondLst>
                                        </p:cTn>
                                        <p:tgtEl>
                                          <p:spTgt spid="40"/>
                                        </p:tgtEl>
                                        <p:attrNameLst>
                                          <p:attrName>style.visibility</p:attrName>
                                        </p:attrNameLst>
                                      </p:cBhvr>
                                      <p:to>
                                        <p:strVal val="visible"/>
                                      </p:to>
                                    </p:set>
                                    <p:anim calcmode="lin" valueType="num">
                                      <p:cBhvr>
                                        <p:cTn id="108" dur="500" fill="hold"/>
                                        <p:tgtEl>
                                          <p:spTgt spid="40"/>
                                        </p:tgtEl>
                                        <p:attrNameLst>
                                          <p:attrName>ppt_w</p:attrName>
                                        </p:attrNameLst>
                                      </p:cBhvr>
                                      <p:tavLst>
                                        <p:tav tm="0">
                                          <p:val>
                                            <p:fltVal val="0"/>
                                          </p:val>
                                        </p:tav>
                                        <p:tav tm="100000">
                                          <p:val>
                                            <p:strVal val="#ppt_w"/>
                                          </p:val>
                                        </p:tav>
                                      </p:tavLst>
                                    </p:anim>
                                    <p:anim calcmode="lin" valueType="num">
                                      <p:cBhvr>
                                        <p:cTn id="109" dur="500" fill="hold"/>
                                        <p:tgtEl>
                                          <p:spTgt spid="40"/>
                                        </p:tgtEl>
                                        <p:attrNameLst>
                                          <p:attrName>ppt_h</p:attrName>
                                        </p:attrNameLst>
                                      </p:cBhvr>
                                      <p:tavLst>
                                        <p:tav tm="0">
                                          <p:val>
                                            <p:fltVal val="0"/>
                                          </p:val>
                                        </p:tav>
                                        <p:tav tm="100000">
                                          <p:val>
                                            <p:strVal val="#ppt_h"/>
                                          </p:val>
                                        </p:tav>
                                      </p:tavLst>
                                    </p:anim>
                                    <p:animEffect transition="in" filter="fade">
                                      <p:cBhvr>
                                        <p:cTn id="110" dur="500"/>
                                        <p:tgtEl>
                                          <p:spTgt spid="40"/>
                                        </p:tgtEl>
                                      </p:cBhvr>
                                    </p:animEffect>
                                  </p:childTnLst>
                                </p:cTn>
                              </p:par>
                            </p:childTnLst>
                          </p:cTn>
                        </p:par>
                      </p:childTnLst>
                    </p:cTn>
                  </p:par>
                  <p:par>
                    <p:cTn id="111" fill="hold">
                      <p:stCondLst>
                        <p:cond delay="indefinite"/>
                      </p:stCondLst>
                      <p:childTnLst>
                        <p:par>
                          <p:cTn id="112" fill="hold">
                            <p:stCondLst>
                              <p:cond delay="0"/>
                            </p:stCondLst>
                            <p:childTnLst>
                              <p:par>
                                <p:cTn id="113" presetID="53" presetClass="entr" presetSubtype="16" fill="hold" grpId="0" nodeType="clickEffect">
                                  <p:stCondLst>
                                    <p:cond delay="0"/>
                                  </p:stCondLst>
                                  <p:childTnLst>
                                    <p:set>
                                      <p:cBhvr>
                                        <p:cTn id="114" dur="1" fill="hold">
                                          <p:stCondLst>
                                            <p:cond delay="0"/>
                                          </p:stCondLst>
                                        </p:cTn>
                                        <p:tgtEl>
                                          <p:spTgt spid="43"/>
                                        </p:tgtEl>
                                        <p:attrNameLst>
                                          <p:attrName>style.visibility</p:attrName>
                                        </p:attrNameLst>
                                      </p:cBhvr>
                                      <p:to>
                                        <p:strVal val="visible"/>
                                      </p:to>
                                    </p:set>
                                    <p:anim calcmode="lin" valueType="num">
                                      <p:cBhvr>
                                        <p:cTn id="115" dur="500" fill="hold"/>
                                        <p:tgtEl>
                                          <p:spTgt spid="43"/>
                                        </p:tgtEl>
                                        <p:attrNameLst>
                                          <p:attrName>ppt_w</p:attrName>
                                        </p:attrNameLst>
                                      </p:cBhvr>
                                      <p:tavLst>
                                        <p:tav tm="0">
                                          <p:val>
                                            <p:fltVal val="0"/>
                                          </p:val>
                                        </p:tav>
                                        <p:tav tm="100000">
                                          <p:val>
                                            <p:strVal val="#ppt_w"/>
                                          </p:val>
                                        </p:tav>
                                      </p:tavLst>
                                    </p:anim>
                                    <p:anim calcmode="lin" valueType="num">
                                      <p:cBhvr>
                                        <p:cTn id="116" dur="500" fill="hold"/>
                                        <p:tgtEl>
                                          <p:spTgt spid="43"/>
                                        </p:tgtEl>
                                        <p:attrNameLst>
                                          <p:attrName>ppt_h</p:attrName>
                                        </p:attrNameLst>
                                      </p:cBhvr>
                                      <p:tavLst>
                                        <p:tav tm="0">
                                          <p:val>
                                            <p:fltVal val="0"/>
                                          </p:val>
                                        </p:tav>
                                        <p:tav tm="100000">
                                          <p:val>
                                            <p:strVal val="#ppt_h"/>
                                          </p:val>
                                        </p:tav>
                                      </p:tavLst>
                                    </p:anim>
                                    <p:animEffect transition="in" filter="fade">
                                      <p:cBhvr>
                                        <p:cTn id="117" dur="500"/>
                                        <p:tgtEl>
                                          <p:spTgt spid="43"/>
                                        </p:tgtEl>
                                      </p:cBhvr>
                                    </p:animEffect>
                                  </p:childTnLst>
                                </p:cTn>
                              </p:par>
                              <p:par>
                                <p:cTn id="118" presetID="53" presetClass="entr" presetSubtype="16" fill="hold" nodeType="withEffect">
                                  <p:stCondLst>
                                    <p:cond delay="0"/>
                                  </p:stCondLst>
                                  <p:childTnLst>
                                    <p:set>
                                      <p:cBhvr>
                                        <p:cTn id="119" dur="1" fill="hold">
                                          <p:stCondLst>
                                            <p:cond delay="0"/>
                                          </p:stCondLst>
                                        </p:cTn>
                                        <p:tgtEl>
                                          <p:spTgt spid="43">
                                            <p:txEl>
                                              <p:pRg st="0" end="0"/>
                                            </p:txEl>
                                          </p:spTgt>
                                        </p:tgtEl>
                                        <p:attrNameLst>
                                          <p:attrName>style.visibility</p:attrName>
                                        </p:attrNameLst>
                                      </p:cBhvr>
                                      <p:to>
                                        <p:strVal val="visible"/>
                                      </p:to>
                                    </p:set>
                                    <p:anim calcmode="lin" valueType="num">
                                      <p:cBhvr>
                                        <p:cTn id="120"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21"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22" dur="500"/>
                                        <p:tgtEl>
                                          <p:spTgt spid="43">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nodeType="clickEffect">
                                  <p:stCondLst>
                                    <p:cond delay="0"/>
                                  </p:stCondLst>
                                  <p:childTnLst>
                                    <p:set>
                                      <p:cBhvr>
                                        <p:cTn id="126" dur="1" fill="hold">
                                          <p:stCondLst>
                                            <p:cond delay="0"/>
                                          </p:stCondLst>
                                        </p:cTn>
                                        <p:tgtEl>
                                          <p:spTgt spid="43">
                                            <p:txEl>
                                              <p:pRg st="1" end="1"/>
                                            </p:txEl>
                                          </p:spTgt>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44"/>
                                        </p:tgtEl>
                                        <p:attrNameLst>
                                          <p:attrName>style.visibility</p:attrName>
                                        </p:attrNameLst>
                                      </p:cBhvr>
                                      <p:to>
                                        <p:strVal val="visible"/>
                                      </p:to>
                                    </p:set>
                                  </p:childTnLst>
                                </p:cTn>
                              </p:par>
                              <p:par>
                                <p:cTn id="129" presetID="53" presetClass="entr" presetSubtype="16" fill="hold" nodeType="withEffect">
                                  <p:stCondLst>
                                    <p:cond delay="0"/>
                                  </p:stCondLst>
                                  <p:childTnLst>
                                    <p:set>
                                      <p:cBhvr>
                                        <p:cTn id="130" dur="1" fill="hold">
                                          <p:stCondLst>
                                            <p:cond delay="0"/>
                                          </p:stCondLst>
                                        </p:cTn>
                                        <p:tgtEl>
                                          <p:spTgt spid="56"/>
                                        </p:tgtEl>
                                        <p:attrNameLst>
                                          <p:attrName>style.visibility</p:attrName>
                                        </p:attrNameLst>
                                      </p:cBhvr>
                                      <p:to>
                                        <p:strVal val="visible"/>
                                      </p:to>
                                    </p:set>
                                    <p:anim calcmode="lin" valueType="num">
                                      <p:cBhvr>
                                        <p:cTn id="131" dur="500" fill="hold"/>
                                        <p:tgtEl>
                                          <p:spTgt spid="56"/>
                                        </p:tgtEl>
                                        <p:attrNameLst>
                                          <p:attrName>ppt_w</p:attrName>
                                        </p:attrNameLst>
                                      </p:cBhvr>
                                      <p:tavLst>
                                        <p:tav tm="0">
                                          <p:val>
                                            <p:fltVal val="0"/>
                                          </p:val>
                                        </p:tav>
                                        <p:tav tm="100000">
                                          <p:val>
                                            <p:strVal val="#ppt_w"/>
                                          </p:val>
                                        </p:tav>
                                      </p:tavLst>
                                    </p:anim>
                                    <p:anim calcmode="lin" valueType="num">
                                      <p:cBhvr>
                                        <p:cTn id="132" dur="500" fill="hold"/>
                                        <p:tgtEl>
                                          <p:spTgt spid="56"/>
                                        </p:tgtEl>
                                        <p:attrNameLst>
                                          <p:attrName>ppt_h</p:attrName>
                                        </p:attrNameLst>
                                      </p:cBhvr>
                                      <p:tavLst>
                                        <p:tav tm="0">
                                          <p:val>
                                            <p:fltVal val="0"/>
                                          </p:val>
                                        </p:tav>
                                        <p:tav tm="100000">
                                          <p:val>
                                            <p:strVal val="#ppt_h"/>
                                          </p:val>
                                        </p:tav>
                                      </p:tavLst>
                                    </p:anim>
                                    <p:animEffect transition="in" filter="fade">
                                      <p:cBhvr>
                                        <p:cTn id="133" dur="500"/>
                                        <p:tgtEl>
                                          <p:spTgt spid="56"/>
                                        </p:tgtEl>
                                      </p:cBhvr>
                                    </p:animEffec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43">
                                            <p:txEl>
                                              <p:pRg st="2" end="2"/>
                                            </p:txEl>
                                          </p:spTgt>
                                        </p:tgtEl>
                                        <p:attrNameLst>
                                          <p:attrName>style.visibility</p:attrName>
                                        </p:attrNameLst>
                                      </p:cBhvr>
                                      <p:to>
                                        <p:strVal val="visible"/>
                                      </p:to>
                                    </p:set>
                                  </p:childTnLst>
                                </p:cTn>
                              </p:par>
                              <p:par>
                                <p:cTn id="138" presetID="1" presetClass="entr" presetSubtype="0" fill="hold" grpId="0" nodeType="withEffect">
                                  <p:stCondLst>
                                    <p:cond delay="0"/>
                                  </p:stCondLst>
                                  <p:childTnLst>
                                    <p:set>
                                      <p:cBhvr>
                                        <p:cTn id="139" dur="1" fill="hold">
                                          <p:stCondLst>
                                            <p:cond delay="0"/>
                                          </p:stCondLst>
                                        </p:cTn>
                                        <p:tgtEl>
                                          <p:spTgt spid="45"/>
                                        </p:tgtEl>
                                        <p:attrNameLst>
                                          <p:attrName>style.visibility</p:attrName>
                                        </p:attrNameLst>
                                      </p:cBhvr>
                                      <p:to>
                                        <p:strVal val="visible"/>
                                      </p:to>
                                    </p:set>
                                  </p:childTnLst>
                                </p:cTn>
                              </p:par>
                              <p:par>
                                <p:cTn id="140" presetID="53" presetClass="entr" presetSubtype="16" fill="hold" nodeType="withEffect">
                                  <p:stCondLst>
                                    <p:cond delay="0"/>
                                  </p:stCondLst>
                                  <p:childTnLst>
                                    <p:set>
                                      <p:cBhvr>
                                        <p:cTn id="141" dur="1" fill="hold">
                                          <p:stCondLst>
                                            <p:cond delay="0"/>
                                          </p:stCondLst>
                                        </p:cTn>
                                        <p:tgtEl>
                                          <p:spTgt spid="55"/>
                                        </p:tgtEl>
                                        <p:attrNameLst>
                                          <p:attrName>style.visibility</p:attrName>
                                        </p:attrNameLst>
                                      </p:cBhvr>
                                      <p:to>
                                        <p:strVal val="visible"/>
                                      </p:to>
                                    </p:set>
                                    <p:anim calcmode="lin" valueType="num">
                                      <p:cBhvr>
                                        <p:cTn id="142" dur="500" fill="hold"/>
                                        <p:tgtEl>
                                          <p:spTgt spid="55"/>
                                        </p:tgtEl>
                                        <p:attrNameLst>
                                          <p:attrName>ppt_w</p:attrName>
                                        </p:attrNameLst>
                                      </p:cBhvr>
                                      <p:tavLst>
                                        <p:tav tm="0">
                                          <p:val>
                                            <p:fltVal val="0"/>
                                          </p:val>
                                        </p:tav>
                                        <p:tav tm="100000">
                                          <p:val>
                                            <p:strVal val="#ppt_w"/>
                                          </p:val>
                                        </p:tav>
                                      </p:tavLst>
                                    </p:anim>
                                    <p:anim calcmode="lin" valueType="num">
                                      <p:cBhvr>
                                        <p:cTn id="143" dur="500" fill="hold"/>
                                        <p:tgtEl>
                                          <p:spTgt spid="55"/>
                                        </p:tgtEl>
                                        <p:attrNameLst>
                                          <p:attrName>ppt_h</p:attrName>
                                        </p:attrNameLst>
                                      </p:cBhvr>
                                      <p:tavLst>
                                        <p:tav tm="0">
                                          <p:val>
                                            <p:fltVal val="0"/>
                                          </p:val>
                                        </p:tav>
                                        <p:tav tm="100000">
                                          <p:val>
                                            <p:strVal val="#ppt_h"/>
                                          </p:val>
                                        </p:tav>
                                      </p:tavLst>
                                    </p:anim>
                                    <p:animEffect transition="in" filter="fade">
                                      <p:cBhvr>
                                        <p:cTn id="14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animBg="1"/>
      <p:bldP spid="22" grpId="0" animBg="1"/>
      <p:bldP spid="32" grpId="0" animBg="1"/>
      <p:bldP spid="33" grpId="0" animBg="1"/>
      <p:bldP spid="43" grpId="0" animBg="1"/>
      <p:bldP spid="44" grpId="0" animBg="1"/>
      <p:bldP spid="4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Le problème des mains de 8 points</a:t>
            </a:r>
          </a:p>
          <a:p>
            <a:pPr algn="l"/>
            <a:endParaRPr lang="fr-FR" dirty="0" smtClean="0"/>
          </a:p>
          <a:p>
            <a:pPr algn="l"/>
            <a:endParaRPr lang="fr-FR" dirty="0"/>
          </a:p>
          <a:p>
            <a:pPr algn="l"/>
            <a:endParaRPr lang="fr-FR" dirty="0" smtClean="0"/>
          </a:p>
          <a:p>
            <a:pPr algn="l"/>
            <a:r>
              <a:rPr lang="fr-FR" dirty="0" smtClean="0"/>
              <a:t>Votre camp possède :</a:t>
            </a:r>
          </a:p>
          <a:p>
            <a:pPr marL="342900" indent="-342900" algn="l">
              <a:buFont typeface="Arial" panose="020B0604020202020204" pitchFamily="34" charset="0"/>
              <a:buChar char="•"/>
            </a:pPr>
            <a:r>
              <a:rPr lang="fr-FR" dirty="0" smtClean="0"/>
              <a:t>                   si </a:t>
            </a:r>
            <a:r>
              <a:rPr lang="fr-FR" dirty="0"/>
              <a:t>l’ouvreur a 15 points</a:t>
            </a:r>
          </a:p>
          <a:p>
            <a:pPr marL="342900" indent="-342900" algn="l">
              <a:buFont typeface="Arial" panose="020B0604020202020204" pitchFamily="34" charset="0"/>
              <a:buChar char="•"/>
            </a:pPr>
            <a:r>
              <a:rPr lang="fr-FR" dirty="0" smtClean="0"/>
              <a:t>                   si </a:t>
            </a:r>
            <a:r>
              <a:rPr lang="fr-FR" dirty="0"/>
              <a:t>l’ouvreur a 16 points</a:t>
            </a:r>
          </a:p>
          <a:p>
            <a:pPr marL="342900" indent="-342900" algn="l">
              <a:buFont typeface="Arial" panose="020B0604020202020204" pitchFamily="34" charset="0"/>
              <a:buChar char="•"/>
            </a:pPr>
            <a:r>
              <a:rPr lang="fr-FR" dirty="0" smtClean="0"/>
              <a:t>                   si </a:t>
            </a:r>
            <a:r>
              <a:rPr lang="fr-FR" dirty="0"/>
              <a:t>l’ouvreur a 17 points</a:t>
            </a:r>
          </a:p>
          <a:p>
            <a:pPr algn="l"/>
            <a:r>
              <a:rPr lang="fr-FR" dirty="0" smtClean="0"/>
              <a:t>	Bien </a:t>
            </a:r>
            <a:r>
              <a:rPr lang="fr-FR" dirty="0"/>
              <a:t>qu’il soit possible que le camp possède 25 H, le répondant ne peut pas prendre le risque de déclarer 2SA avec 8H, car l’ouvreur déclarerait 3SA avec 16 H, donc une force globale insuffisante pour la manche.</a:t>
            </a:r>
          </a:p>
          <a:p>
            <a:pPr algn="l"/>
            <a:endParaRPr lang="fr-FR" dirty="0"/>
          </a:p>
          <a:p>
            <a:endParaRPr lang="fr-FR" b="1" dirty="0" smtClean="0"/>
          </a:p>
          <a:p>
            <a:endParaRPr lang="fr-FR" b="1" dirty="0"/>
          </a:p>
          <a:p>
            <a:endParaRPr lang="fr-FR" b="1" dirty="0" smtClean="0"/>
          </a:p>
          <a:p>
            <a:endParaRPr lang="fr-FR" b="1" dirty="0"/>
          </a:p>
          <a:p>
            <a:endParaRPr lang="fr-FR" b="1" dirty="0" smtClean="0"/>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305295" y="1250414"/>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R 6</a:t>
            </a:r>
            <a:r>
              <a:rPr lang="fr-FR" sz="2400" b="1" dirty="0"/>
              <a:t/>
            </a:r>
            <a:br>
              <a:rPr lang="fr-FR" sz="2400" b="1" dirty="0"/>
            </a:br>
            <a:r>
              <a:rPr lang="fr-FR" sz="2400" dirty="0">
                <a:solidFill>
                  <a:srgbClr val="FF0000"/>
                </a:solidFill>
              </a:rPr>
              <a:t>♥ </a:t>
            </a:r>
            <a:r>
              <a:rPr lang="fr-FR" sz="2400" b="1" dirty="0">
                <a:solidFill>
                  <a:schemeClr val="tx1"/>
                </a:solidFill>
              </a:rPr>
              <a:t>D 8 2</a:t>
            </a:r>
            <a:br>
              <a:rPr lang="fr-FR" sz="2400" b="1" dirty="0">
                <a:solidFill>
                  <a:schemeClr val="tx1"/>
                </a:solidFill>
              </a:rPr>
            </a:br>
            <a:r>
              <a:rPr lang="fr-FR" sz="2400" dirty="0">
                <a:solidFill>
                  <a:srgbClr val="FFC000"/>
                </a:solidFill>
              </a:rPr>
              <a:t>♦ </a:t>
            </a:r>
            <a:r>
              <a:rPr lang="fr-FR" sz="2400" b="1" dirty="0">
                <a:solidFill>
                  <a:schemeClr val="tx1"/>
                </a:solidFill>
              </a:rPr>
              <a:t>D 7 5</a:t>
            </a:r>
            <a:br>
              <a:rPr lang="fr-FR" sz="2400" b="1" dirty="0">
                <a:solidFill>
                  <a:schemeClr val="tx1"/>
                </a:solidFill>
              </a:rPr>
            </a:br>
            <a:r>
              <a:rPr lang="fr-FR" sz="2400" dirty="0">
                <a:solidFill>
                  <a:srgbClr val="00B050"/>
                </a:solidFill>
              </a:rPr>
              <a:t>♣ </a:t>
            </a:r>
            <a:r>
              <a:rPr lang="fr-FR" sz="2400" b="1" dirty="0">
                <a:solidFill>
                  <a:schemeClr val="tx1"/>
                </a:solidFill>
              </a:rPr>
              <a:t>V 8 6 4</a:t>
            </a:r>
          </a:p>
        </p:txBody>
      </p:sp>
      <p:sp>
        <p:nvSpPr>
          <p:cNvPr id="7" name="ZoneTexte 6"/>
          <p:cNvSpPr txBox="1"/>
          <p:nvPr/>
        </p:nvSpPr>
        <p:spPr>
          <a:xfrm>
            <a:off x="2232655" y="1553326"/>
            <a:ext cx="9466064" cy="830997"/>
          </a:xfrm>
          <a:prstGeom prst="rect">
            <a:avLst/>
          </a:prstGeom>
          <a:noFill/>
        </p:spPr>
        <p:txBody>
          <a:bodyPr wrap="square" rtlCol="0">
            <a:spAutoFit/>
          </a:bodyPr>
          <a:lstStyle/>
          <a:p>
            <a:r>
              <a:rPr lang="fr-FR" sz="2400" dirty="0" smtClean="0"/>
              <a:t>Votre partenaire a ouvert d’1SA.</a:t>
            </a:r>
          </a:p>
          <a:p>
            <a:r>
              <a:rPr lang="fr-FR" sz="2400" dirty="0" smtClean="0"/>
              <a:t>Faut-il parler avec une main de 8 points comme ci-contre</a:t>
            </a:r>
            <a:endParaRPr lang="fr-FR" sz="2400" dirty="0"/>
          </a:p>
        </p:txBody>
      </p:sp>
      <p:sp>
        <p:nvSpPr>
          <p:cNvPr id="8" name="Rectangle à coins arrondis 7"/>
          <p:cNvSpPr/>
          <p:nvPr/>
        </p:nvSpPr>
        <p:spPr>
          <a:xfrm>
            <a:off x="482034" y="3135040"/>
            <a:ext cx="1401878"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23 points</a:t>
            </a:r>
            <a:endParaRPr lang="fr-FR" sz="2400" b="1" dirty="0">
              <a:solidFill>
                <a:schemeClr val="tx1"/>
              </a:solidFill>
            </a:endParaRPr>
          </a:p>
        </p:txBody>
      </p:sp>
      <p:sp>
        <p:nvSpPr>
          <p:cNvPr id="10" name="Rectangle à coins arrondis 9"/>
          <p:cNvSpPr/>
          <p:nvPr/>
        </p:nvSpPr>
        <p:spPr>
          <a:xfrm>
            <a:off x="482034" y="3582844"/>
            <a:ext cx="1401878"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24 points</a:t>
            </a:r>
            <a:endParaRPr lang="fr-FR" sz="2400" b="1" dirty="0">
              <a:solidFill>
                <a:schemeClr val="tx1"/>
              </a:solidFill>
            </a:endParaRPr>
          </a:p>
        </p:txBody>
      </p:sp>
      <p:sp>
        <p:nvSpPr>
          <p:cNvPr id="11" name="Rectangle à coins arrondis 10"/>
          <p:cNvSpPr/>
          <p:nvPr/>
        </p:nvSpPr>
        <p:spPr>
          <a:xfrm>
            <a:off x="482034" y="4032062"/>
            <a:ext cx="1401878"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25 points</a:t>
            </a:r>
            <a:endParaRPr lang="fr-FR" sz="2400" b="1" dirty="0">
              <a:solidFill>
                <a:schemeClr val="tx1"/>
              </a:solidFill>
            </a:endParaRPr>
          </a:p>
        </p:txBody>
      </p:sp>
    </p:spTree>
    <p:extLst>
      <p:ext uri="{BB962C8B-B14F-4D97-AF65-F5344CB8AC3E}">
        <p14:creationId xmlns:p14="http://schemas.microsoft.com/office/powerpoint/2010/main" val="4018351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par>
                                <p:cTn id="33" presetID="1" presetClass="entr" presetSubtype="0"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inVertical)">
                                      <p:cBhvr>
                                        <p:cTn id="39" dur="500"/>
                                        <p:tgtEl>
                                          <p:spTgt spid="10"/>
                                        </p:tgtEl>
                                      </p:cBhvr>
                                    </p:animEffect>
                                  </p:childTnLst>
                                </p:cTn>
                              </p:par>
                              <p:par>
                                <p:cTn id="40" presetID="1" presetClass="entr" presetSubtype="0" fill="hold"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barn(inVertical)">
                                      <p:cBhvr>
                                        <p:cTn id="46" dur="500"/>
                                        <p:tgtEl>
                                          <p:spTgt spid="11"/>
                                        </p:tgtEl>
                                      </p:cBhvr>
                                    </p:animEffect>
                                  </p:childTnLst>
                                </p:cTn>
                              </p:par>
                              <p:par>
                                <p:cTn id="47" presetID="1" presetClass="entr" presetSubtype="0" fill="hold" nodeType="with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Les limites de la réponse de 3SA sur l’ouverture de 1SA</a:t>
            </a:r>
          </a:p>
          <a:p>
            <a:pPr algn="l"/>
            <a:r>
              <a:rPr lang="fr-FR" dirty="0" smtClean="0"/>
              <a:t>	La réponse de 3SA est une enchère de conclusion. </a:t>
            </a:r>
          </a:p>
          <a:p>
            <a:pPr algn="l"/>
            <a:r>
              <a:rPr lang="fr-FR" dirty="0" smtClean="0"/>
              <a:t>	Elle envoie à l’ouvreur le double message</a:t>
            </a:r>
          </a:p>
          <a:p>
            <a:pPr algn="l"/>
            <a:r>
              <a:rPr lang="fr-FR" dirty="0" smtClean="0"/>
              <a:t> </a:t>
            </a:r>
            <a:endParaRPr lang="fr-FR" b="1" dirty="0" smtClean="0"/>
          </a:p>
          <a:p>
            <a:pPr marL="342900" indent="-342900" algn="l">
              <a:buFont typeface="Arial" panose="020B0604020202020204" pitchFamily="34" charset="0"/>
              <a:buChar char="•"/>
            </a:pPr>
            <a:endParaRPr lang="fr-FR" b="1" dirty="0" smtClean="0"/>
          </a:p>
          <a:p>
            <a:pPr algn="l"/>
            <a:r>
              <a:rPr lang="fr-FR" dirty="0" smtClean="0"/>
              <a:t>	L’enchère de 3 SA promet donc :</a:t>
            </a:r>
          </a:p>
          <a:p>
            <a:pPr marL="342900" indent="-342900" algn="l">
              <a:buFont typeface="Arial" panose="020B0604020202020204" pitchFamily="34" charset="0"/>
              <a:buChar char="•"/>
            </a:pPr>
            <a:r>
              <a:rPr lang="fr-FR" dirty="0" smtClean="0"/>
              <a:t>Un minimum de : </a:t>
            </a:r>
          </a:p>
          <a:p>
            <a:pPr marL="342900" indent="-342900" algn="l">
              <a:buFont typeface="Arial" panose="020B0604020202020204" pitchFamily="34" charset="0"/>
              <a:buChar char="•"/>
            </a:pPr>
            <a:r>
              <a:rPr lang="fr-FR" dirty="0" smtClean="0"/>
              <a:t>Un maximum de : </a:t>
            </a:r>
            <a:endParaRPr lang="fr-FR" b="1" dirty="0" smtClean="0"/>
          </a:p>
          <a:p>
            <a:pPr algn="l"/>
            <a:r>
              <a:rPr lang="fr-FR" dirty="0" smtClean="0"/>
              <a:t>	Sur l’ouverture de 2SA (20-21 H), il n’existe pas d’enchère propositionnelle puisqu’il n’y a pas de palier entre 2SA et 3SA.</a:t>
            </a:r>
          </a:p>
          <a:p>
            <a:pPr algn="l"/>
            <a:r>
              <a:rPr lang="fr-FR" dirty="0"/>
              <a:t>	</a:t>
            </a:r>
            <a:r>
              <a:rPr lang="fr-FR" dirty="0" smtClean="0"/>
              <a:t>C’est d’ailleurs pourquoi l’ouverture est plus précise.</a:t>
            </a:r>
          </a:p>
          <a:p>
            <a:pPr algn="l"/>
            <a:r>
              <a:rPr lang="fr-FR" dirty="0"/>
              <a:t>	</a:t>
            </a:r>
            <a:r>
              <a:rPr lang="fr-FR" dirty="0" smtClean="0"/>
              <a:t>Le répondant devra choisir entre                et               , sans pouvoir demander l’avis de l’ouvreur.</a:t>
            </a:r>
          </a:p>
          <a:p>
            <a:endParaRPr lang="fr-FR" b="1" dirty="0" smtClean="0"/>
          </a:p>
          <a:p>
            <a:endParaRPr lang="fr-FR" b="1" dirty="0"/>
          </a:p>
          <a:p>
            <a:endParaRPr lang="fr-FR" b="1" dirty="0" smtClean="0"/>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309313" y="2171701"/>
            <a:ext cx="11447585" cy="95836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fr-FR" sz="2400" b="1" dirty="0">
                <a:solidFill>
                  <a:schemeClr val="tx1"/>
                </a:solidFill>
              </a:rPr>
              <a:t>Partenaire, je suis sûr que nous avons les 25 H nécessaires pour jouer 3SA</a:t>
            </a:r>
          </a:p>
          <a:p>
            <a:pPr marL="342900" indent="-342900">
              <a:buFont typeface="Arial" panose="020B0604020202020204" pitchFamily="34" charset="0"/>
              <a:buChar char="•"/>
            </a:pPr>
            <a:r>
              <a:rPr lang="fr-FR" sz="2400" b="1" dirty="0">
                <a:solidFill>
                  <a:schemeClr val="tx1"/>
                </a:solidFill>
              </a:rPr>
              <a:t>Je suis sûr que nous n’avons pas les 33 H pour jouer un chelem</a:t>
            </a:r>
          </a:p>
        </p:txBody>
      </p:sp>
      <p:sp>
        <p:nvSpPr>
          <p:cNvPr id="6" name="Rectangle à coins arrondis 5"/>
          <p:cNvSpPr/>
          <p:nvPr/>
        </p:nvSpPr>
        <p:spPr>
          <a:xfrm>
            <a:off x="2972780" y="3616064"/>
            <a:ext cx="957383"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 H</a:t>
            </a:r>
            <a:endParaRPr lang="fr-FR" sz="2400" b="1" dirty="0">
              <a:solidFill>
                <a:schemeClr val="tx1"/>
              </a:solidFill>
            </a:endParaRPr>
          </a:p>
        </p:txBody>
      </p:sp>
      <p:sp>
        <p:nvSpPr>
          <p:cNvPr id="8" name="Rectangle à coins arrondis 7"/>
          <p:cNvSpPr/>
          <p:nvPr/>
        </p:nvSpPr>
        <p:spPr>
          <a:xfrm>
            <a:off x="2972780" y="4093124"/>
            <a:ext cx="957383"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15 H</a:t>
            </a:r>
            <a:endParaRPr lang="fr-FR" sz="2400" b="1" dirty="0">
              <a:solidFill>
                <a:schemeClr val="tx1"/>
              </a:solidFill>
            </a:endParaRPr>
          </a:p>
        </p:txBody>
      </p:sp>
      <p:sp>
        <p:nvSpPr>
          <p:cNvPr id="9" name="Rectangle à coins arrondis 8"/>
          <p:cNvSpPr/>
          <p:nvPr/>
        </p:nvSpPr>
        <p:spPr>
          <a:xfrm>
            <a:off x="5323256" y="5764318"/>
            <a:ext cx="957383"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passe</a:t>
            </a:r>
            <a:endParaRPr lang="fr-FR" sz="2400" b="1" dirty="0">
              <a:solidFill>
                <a:schemeClr val="tx1"/>
              </a:solidFill>
            </a:endParaRPr>
          </a:p>
        </p:txBody>
      </p:sp>
      <p:sp>
        <p:nvSpPr>
          <p:cNvPr id="10" name="Rectangle à coins arrondis 9"/>
          <p:cNvSpPr/>
          <p:nvPr/>
        </p:nvSpPr>
        <p:spPr>
          <a:xfrm>
            <a:off x="6645032" y="5764318"/>
            <a:ext cx="957383"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Tree>
    <p:extLst>
      <p:ext uri="{BB962C8B-B14F-4D97-AF65-F5344CB8AC3E}">
        <p14:creationId xmlns:p14="http://schemas.microsoft.com/office/powerpoint/2010/main" val="2352864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 calcmode="lin" valueType="num">
                                      <p:cBhvr>
                                        <p:cTn id="26"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28" dur="500"/>
                                        <p:tgtEl>
                                          <p:spTgt spid="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 calcmode="lin" valueType="num">
                                      <p:cBhvr>
                                        <p:cTn id="3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34"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35" dur="500"/>
                                        <p:tgtEl>
                                          <p:spTgt spid="5">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ppt_w</p:attrName>
                                        </p:attrNameLst>
                                      </p:cBhvr>
                                      <p:tavLst>
                                        <p:tav tm="0">
                                          <p:val>
                                            <p:fltVal val="0"/>
                                          </p:val>
                                        </p:tav>
                                        <p:tav tm="100000">
                                          <p:val>
                                            <p:strVal val="#ppt_w"/>
                                          </p:val>
                                        </p:tav>
                                      </p:tavLst>
                                    </p:anim>
                                    <p:anim calcmode="lin" valueType="num">
                                      <p:cBhvr>
                                        <p:cTn id="49" dur="500" fill="hold"/>
                                        <p:tgtEl>
                                          <p:spTgt spid="6"/>
                                        </p:tgtEl>
                                        <p:attrNameLst>
                                          <p:attrName>ppt_h</p:attrName>
                                        </p:attrNameLst>
                                      </p:cBhvr>
                                      <p:tavLst>
                                        <p:tav tm="0">
                                          <p:val>
                                            <p:fltVal val="0"/>
                                          </p:val>
                                        </p:tav>
                                        <p:tav tm="100000">
                                          <p:val>
                                            <p:strVal val="#ppt_h"/>
                                          </p:val>
                                        </p:tav>
                                      </p:tavLst>
                                    </p:anim>
                                    <p:animEffect transition="in" filter="fade">
                                      <p:cBhvr>
                                        <p:cTn id="50" dur="5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Effect transition="in" filter="fade">
                                      <p:cBhvr>
                                        <p:cTn id="61" dur="500"/>
                                        <p:tgtEl>
                                          <p:spTgt spid="8"/>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3">
                                            <p:txEl>
                                              <p:pRg st="10" end="10"/>
                                            </p:txEl>
                                          </p:spTgt>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9"/>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animBg="1"/>
      <p:bldP spid="8" grpId="0" animBg="1"/>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Tableau récapitulatif</a:t>
            </a:r>
          </a:p>
          <a:p>
            <a:endParaRPr lang="fr-FR" b="1" dirty="0"/>
          </a:p>
          <a:p>
            <a:endParaRPr lang="fr-FR" b="1" dirty="0" smtClean="0"/>
          </a:p>
        </p:txBody>
      </p:sp>
      <p:sp>
        <p:nvSpPr>
          <p:cNvPr id="27" name="ZoneTexte 26"/>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29" name="Rectangle à coins arrondis 28"/>
          <p:cNvSpPr/>
          <p:nvPr/>
        </p:nvSpPr>
        <p:spPr>
          <a:xfrm>
            <a:off x="412263" y="3549976"/>
            <a:ext cx="957383"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1SA</a:t>
            </a:r>
            <a:endParaRPr lang="fr-FR" sz="2400" b="1" dirty="0">
              <a:solidFill>
                <a:schemeClr val="tx1"/>
              </a:solidFill>
            </a:endParaRPr>
          </a:p>
        </p:txBody>
      </p:sp>
      <p:sp>
        <p:nvSpPr>
          <p:cNvPr id="30" name="Rectangle à coins arrondis 29"/>
          <p:cNvSpPr/>
          <p:nvPr/>
        </p:nvSpPr>
        <p:spPr>
          <a:xfrm>
            <a:off x="2331358" y="2493240"/>
            <a:ext cx="1489914"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0 à 8 H</a:t>
            </a:r>
            <a:endParaRPr lang="fr-FR" sz="2400" b="1" dirty="0">
              <a:solidFill>
                <a:schemeClr val="tx1"/>
              </a:solidFill>
            </a:endParaRPr>
          </a:p>
        </p:txBody>
      </p:sp>
      <p:sp>
        <p:nvSpPr>
          <p:cNvPr id="31" name="Rectangle à coins arrondis 30"/>
          <p:cNvSpPr/>
          <p:nvPr/>
        </p:nvSpPr>
        <p:spPr>
          <a:xfrm>
            <a:off x="2331358" y="3549976"/>
            <a:ext cx="1489914"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 H</a:t>
            </a:r>
            <a:endParaRPr lang="fr-FR" sz="2400" b="1" dirty="0">
              <a:solidFill>
                <a:schemeClr val="tx1"/>
              </a:solidFill>
            </a:endParaRPr>
          </a:p>
        </p:txBody>
      </p:sp>
      <p:sp>
        <p:nvSpPr>
          <p:cNvPr id="38" name="Rectangle à coins arrondis 37"/>
          <p:cNvSpPr/>
          <p:nvPr/>
        </p:nvSpPr>
        <p:spPr>
          <a:xfrm>
            <a:off x="2331358" y="4554031"/>
            <a:ext cx="1489914"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 à 15 H</a:t>
            </a:r>
            <a:endParaRPr lang="fr-FR" sz="2400" b="1" dirty="0">
              <a:solidFill>
                <a:schemeClr val="tx1"/>
              </a:solidFill>
            </a:endParaRPr>
          </a:p>
        </p:txBody>
      </p:sp>
      <p:sp>
        <p:nvSpPr>
          <p:cNvPr id="42" name="Rectangle à coins arrondis 41"/>
          <p:cNvSpPr/>
          <p:nvPr/>
        </p:nvSpPr>
        <p:spPr>
          <a:xfrm>
            <a:off x="6014570" y="3556652"/>
            <a:ext cx="2549138"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L’ouvreur possède</a:t>
            </a:r>
            <a:endParaRPr lang="fr-FR" sz="2400" b="1" dirty="0">
              <a:solidFill>
                <a:schemeClr val="tx1"/>
              </a:solidFill>
            </a:endParaRPr>
          </a:p>
        </p:txBody>
      </p:sp>
      <p:sp>
        <p:nvSpPr>
          <p:cNvPr id="43" name="Rectangle à coins arrondis 42"/>
          <p:cNvSpPr/>
          <p:nvPr/>
        </p:nvSpPr>
        <p:spPr>
          <a:xfrm>
            <a:off x="4363903" y="2493240"/>
            <a:ext cx="1108036"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passe</a:t>
            </a:r>
            <a:endParaRPr lang="fr-FR" sz="2400" b="1" dirty="0">
              <a:solidFill>
                <a:schemeClr val="tx1"/>
              </a:solidFill>
            </a:endParaRPr>
          </a:p>
        </p:txBody>
      </p:sp>
      <p:sp>
        <p:nvSpPr>
          <p:cNvPr id="44" name="Rectangle à coins arrondis 43"/>
          <p:cNvSpPr/>
          <p:nvPr/>
        </p:nvSpPr>
        <p:spPr>
          <a:xfrm>
            <a:off x="4363903" y="3549976"/>
            <a:ext cx="1108036"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2SA</a:t>
            </a:r>
            <a:endParaRPr lang="fr-FR" sz="2400" b="1" dirty="0">
              <a:solidFill>
                <a:schemeClr val="tx1"/>
              </a:solidFill>
            </a:endParaRPr>
          </a:p>
        </p:txBody>
      </p:sp>
      <p:sp>
        <p:nvSpPr>
          <p:cNvPr id="45" name="Rectangle à coins arrondis 44"/>
          <p:cNvSpPr/>
          <p:nvPr/>
        </p:nvSpPr>
        <p:spPr>
          <a:xfrm>
            <a:off x="4363903" y="4554031"/>
            <a:ext cx="1108036"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46" name="Rectangle à coins arrondis 45"/>
          <p:cNvSpPr/>
          <p:nvPr/>
        </p:nvSpPr>
        <p:spPr>
          <a:xfrm>
            <a:off x="9106339" y="2873242"/>
            <a:ext cx="1229329"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15 H</a:t>
            </a:r>
            <a:endParaRPr lang="fr-FR" sz="2400" b="1" dirty="0">
              <a:solidFill>
                <a:schemeClr val="tx1"/>
              </a:solidFill>
            </a:endParaRPr>
          </a:p>
        </p:txBody>
      </p:sp>
      <p:sp>
        <p:nvSpPr>
          <p:cNvPr id="47" name="Rectangle à coins arrondis 46"/>
          <p:cNvSpPr/>
          <p:nvPr/>
        </p:nvSpPr>
        <p:spPr>
          <a:xfrm>
            <a:off x="9099129" y="4242566"/>
            <a:ext cx="1229329"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16-17 H</a:t>
            </a:r>
            <a:endParaRPr lang="fr-FR" sz="2400" b="1" dirty="0">
              <a:solidFill>
                <a:schemeClr val="tx1"/>
              </a:solidFill>
            </a:endParaRPr>
          </a:p>
        </p:txBody>
      </p:sp>
      <p:sp>
        <p:nvSpPr>
          <p:cNvPr id="48" name="Rectangle à coins arrondis 47"/>
          <p:cNvSpPr/>
          <p:nvPr/>
        </p:nvSpPr>
        <p:spPr>
          <a:xfrm>
            <a:off x="10859864" y="2873242"/>
            <a:ext cx="1047725"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passe</a:t>
            </a:r>
            <a:endParaRPr lang="fr-FR" sz="2400" b="1" dirty="0">
              <a:solidFill>
                <a:schemeClr val="tx1"/>
              </a:solidFill>
            </a:endParaRPr>
          </a:p>
        </p:txBody>
      </p:sp>
      <p:sp>
        <p:nvSpPr>
          <p:cNvPr id="49" name="Rectangle à coins arrondis 48"/>
          <p:cNvSpPr/>
          <p:nvPr/>
        </p:nvSpPr>
        <p:spPr>
          <a:xfrm>
            <a:off x="10852654" y="4242566"/>
            <a:ext cx="1047725"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16" name="Flèche droite 15"/>
          <p:cNvSpPr/>
          <p:nvPr/>
        </p:nvSpPr>
        <p:spPr>
          <a:xfrm>
            <a:off x="1369646" y="3700463"/>
            <a:ext cx="961712"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Flèche droite 49"/>
          <p:cNvSpPr/>
          <p:nvPr/>
        </p:nvSpPr>
        <p:spPr>
          <a:xfrm rot="18730400">
            <a:off x="1172896" y="3191690"/>
            <a:ext cx="1373224"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Flèche droite 50"/>
          <p:cNvSpPr/>
          <p:nvPr/>
        </p:nvSpPr>
        <p:spPr>
          <a:xfrm rot="2869600" flipV="1">
            <a:off x="1172897" y="4222305"/>
            <a:ext cx="1373224"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Flèche droite 51"/>
          <p:cNvSpPr/>
          <p:nvPr/>
        </p:nvSpPr>
        <p:spPr>
          <a:xfrm>
            <a:off x="3821272" y="3700463"/>
            <a:ext cx="524509"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Flèche droite 52"/>
          <p:cNvSpPr/>
          <p:nvPr/>
        </p:nvSpPr>
        <p:spPr>
          <a:xfrm>
            <a:off x="3830333" y="2642247"/>
            <a:ext cx="524509"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Flèche droite 53"/>
          <p:cNvSpPr/>
          <p:nvPr/>
        </p:nvSpPr>
        <p:spPr>
          <a:xfrm>
            <a:off x="3824789" y="4696703"/>
            <a:ext cx="524509"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Flèche droite 54"/>
          <p:cNvSpPr/>
          <p:nvPr/>
        </p:nvSpPr>
        <p:spPr>
          <a:xfrm>
            <a:off x="5486399" y="3705659"/>
            <a:ext cx="524509"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Flèche droite 55"/>
          <p:cNvSpPr/>
          <p:nvPr/>
        </p:nvSpPr>
        <p:spPr>
          <a:xfrm>
            <a:off x="10335512" y="3022249"/>
            <a:ext cx="524509"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Flèche droite 56"/>
          <p:cNvSpPr/>
          <p:nvPr/>
        </p:nvSpPr>
        <p:spPr>
          <a:xfrm>
            <a:off x="10328302" y="4391573"/>
            <a:ext cx="524509"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Flèche droite 57"/>
          <p:cNvSpPr/>
          <p:nvPr/>
        </p:nvSpPr>
        <p:spPr>
          <a:xfrm rot="18414123">
            <a:off x="8406498" y="3372330"/>
            <a:ext cx="861638"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Flèche droite 58"/>
          <p:cNvSpPr/>
          <p:nvPr/>
        </p:nvSpPr>
        <p:spPr>
          <a:xfrm rot="3185877" flipV="1">
            <a:off x="8406498" y="4055047"/>
            <a:ext cx="861638" cy="81987"/>
          </a:xfrm>
          <a:prstGeom prst="rightArrow">
            <a:avLst>
              <a:gd name="adj1" fmla="val 50000"/>
              <a:gd name="adj2" fmla="val 1284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à coins arrondis 18"/>
          <p:cNvSpPr/>
          <p:nvPr/>
        </p:nvSpPr>
        <p:spPr>
          <a:xfrm>
            <a:off x="230659" y="1457007"/>
            <a:ext cx="1398952" cy="3956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ouvreur</a:t>
            </a:r>
            <a:endParaRPr lang="fr-FR" sz="2400" b="1" dirty="0"/>
          </a:p>
        </p:txBody>
      </p:sp>
      <p:sp>
        <p:nvSpPr>
          <p:cNvPr id="60" name="Rectangle à coins arrondis 59"/>
          <p:cNvSpPr/>
          <p:nvPr/>
        </p:nvSpPr>
        <p:spPr>
          <a:xfrm>
            <a:off x="2331357" y="1457007"/>
            <a:ext cx="3140581" cy="3956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répondant</a:t>
            </a:r>
            <a:endParaRPr lang="fr-FR" sz="2400" b="1" dirty="0"/>
          </a:p>
        </p:txBody>
      </p:sp>
      <p:sp>
        <p:nvSpPr>
          <p:cNvPr id="61" name="Rectangle à coins arrondis 60"/>
          <p:cNvSpPr/>
          <p:nvPr/>
        </p:nvSpPr>
        <p:spPr>
          <a:xfrm>
            <a:off x="5988202" y="1457007"/>
            <a:ext cx="5882522" cy="3956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r</a:t>
            </a:r>
            <a:r>
              <a:rPr lang="fr-FR" sz="2400" b="1" dirty="0" smtClean="0"/>
              <a:t>edemande de l’ouvreur</a:t>
            </a:r>
            <a:endParaRPr lang="fr-FR" sz="2400" b="1" dirty="0"/>
          </a:p>
        </p:txBody>
      </p:sp>
    </p:spTree>
    <p:extLst>
      <p:ext uri="{BB962C8B-B14F-4D97-AF65-F5344CB8AC3E}">
        <p14:creationId xmlns:p14="http://schemas.microsoft.com/office/powerpoint/2010/main" val="264563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p:cTn id="18" dur="500" fill="hold"/>
                                        <p:tgtEl>
                                          <p:spTgt spid="29"/>
                                        </p:tgtEl>
                                        <p:attrNameLst>
                                          <p:attrName>ppt_w</p:attrName>
                                        </p:attrNameLst>
                                      </p:cBhvr>
                                      <p:tavLst>
                                        <p:tav tm="0">
                                          <p:val>
                                            <p:fltVal val="0"/>
                                          </p:val>
                                        </p:tav>
                                        <p:tav tm="100000">
                                          <p:val>
                                            <p:strVal val="#ppt_w"/>
                                          </p:val>
                                        </p:tav>
                                      </p:tavLst>
                                    </p:anim>
                                    <p:anim calcmode="lin" valueType="num">
                                      <p:cBhvr>
                                        <p:cTn id="19" dur="500" fill="hold"/>
                                        <p:tgtEl>
                                          <p:spTgt spid="29"/>
                                        </p:tgtEl>
                                        <p:attrNameLst>
                                          <p:attrName>ppt_h</p:attrName>
                                        </p:attrNameLst>
                                      </p:cBhvr>
                                      <p:tavLst>
                                        <p:tav tm="0">
                                          <p:val>
                                            <p:fltVal val="0"/>
                                          </p:val>
                                        </p:tav>
                                        <p:tav tm="100000">
                                          <p:val>
                                            <p:strVal val="#ppt_h"/>
                                          </p:val>
                                        </p:tav>
                                      </p:tavLst>
                                    </p:anim>
                                    <p:animEffect transition="in" filter="fade">
                                      <p:cBhvr>
                                        <p:cTn id="20" dur="500"/>
                                        <p:tgtEl>
                                          <p:spTgt spid="29"/>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p:cTn id="25" dur="500" fill="hold"/>
                                        <p:tgtEl>
                                          <p:spTgt spid="60"/>
                                        </p:tgtEl>
                                        <p:attrNameLst>
                                          <p:attrName>ppt_w</p:attrName>
                                        </p:attrNameLst>
                                      </p:cBhvr>
                                      <p:tavLst>
                                        <p:tav tm="0">
                                          <p:val>
                                            <p:fltVal val="0"/>
                                          </p:val>
                                        </p:tav>
                                        <p:tav tm="100000">
                                          <p:val>
                                            <p:strVal val="#ppt_w"/>
                                          </p:val>
                                        </p:tav>
                                      </p:tavLst>
                                    </p:anim>
                                    <p:anim calcmode="lin" valueType="num">
                                      <p:cBhvr>
                                        <p:cTn id="26" dur="500" fill="hold"/>
                                        <p:tgtEl>
                                          <p:spTgt spid="60"/>
                                        </p:tgtEl>
                                        <p:attrNameLst>
                                          <p:attrName>ppt_h</p:attrName>
                                        </p:attrNameLst>
                                      </p:cBhvr>
                                      <p:tavLst>
                                        <p:tav tm="0">
                                          <p:val>
                                            <p:fltVal val="0"/>
                                          </p:val>
                                        </p:tav>
                                        <p:tav tm="100000">
                                          <p:val>
                                            <p:strVal val="#ppt_h"/>
                                          </p:val>
                                        </p:tav>
                                      </p:tavLst>
                                    </p:anim>
                                    <p:animEffect transition="in" filter="fade">
                                      <p:cBhvr>
                                        <p:cTn id="27" dur="500"/>
                                        <p:tgtEl>
                                          <p:spTgt spid="6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500"/>
                                        <p:tgtEl>
                                          <p:spTgt spid="43"/>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51"/>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52"/>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61"/>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55"/>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58"/>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56"/>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48"/>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59"/>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47"/>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57"/>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8" grpId="0" animBg="1"/>
      <p:bldP spid="42" grpId="0" animBg="1"/>
      <p:bldP spid="43" grpId="0" animBg="1"/>
      <p:bldP spid="44" grpId="0" animBg="1"/>
      <p:bldP spid="45" grpId="0" animBg="1"/>
      <p:bldP spid="46" grpId="0" animBg="1"/>
      <p:bldP spid="47" grpId="0" animBg="1"/>
      <p:bldP spid="48" grpId="0" animBg="1"/>
      <p:bldP spid="49" grpId="0" animBg="1"/>
      <p:bldP spid="16"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19" grpId="0" animBg="1"/>
      <p:bldP spid="60" grpId="0" animBg="1"/>
      <p:bldP spid="6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La pratique de l’affranchissement d’honneurs par le déclarant</a:t>
            </a:r>
          </a:p>
          <a:p>
            <a:r>
              <a:rPr lang="fr-FR" b="1" dirty="0" smtClean="0"/>
              <a:t>Conditions de fonctionnement de l’affranchissement</a:t>
            </a:r>
          </a:p>
          <a:p>
            <a:pPr algn="l"/>
            <a:r>
              <a:rPr lang="fr-FR" b="1" i="1" dirty="0" smtClean="0"/>
              <a:t>Rapport entre les cartes maîtresses adverses et les cartes équivalentes du déclarant</a:t>
            </a:r>
          </a:p>
          <a:p>
            <a:pPr algn="l"/>
            <a:r>
              <a:rPr lang="fr-FR" b="1" dirty="0" smtClean="0"/>
              <a:t>	</a:t>
            </a:r>
            <a:endParaRPr lang="fr-FR" dirty="0"/>
          </a:p>
          <a:p>
            <a:pPr algn="l"/>
            <a:endParaRPr lang="fr-FR" dirty="0" smtClean="0"/>
          </a:p>
          <a:p>
            <a:pPr algn="l"/>
            <a:endParaRPr lang="fr-FR" dirty="0"/>
          </a:p>
          <a:p>
            <a:pPr algn="l"/>
            <a:endParaRPr lang="fr-FR" sz="1000" dirty="0" smtClean="0"/>
          </a:p>
          <a:p>
            <a:pPr algn="l"/>
            <a:endParaRPr lang="fr-FR" sz="1000" dirty="0" smtClean="0"/>
          </a:p>
          <a:p>
            <a:pPr algn="l"/>
            <a:endParaRPr lang="fr-FR" dirty="0"/>
          </a:p>
          <a:p>
            <a:pPr algn="l"/>
            <a:endParaRPr lang="fr-FR" dirty="0" smtClean="0"/>
          </a:p>
          <a:p>
            <a:pPr algn="l"/>
            <a:r>
              <a:rPr lang="fr-FR" dirty="0" smtClean="0"/>
              <a:t>	</a:t>
            </a:r>
          </a:p>
        </p:txBody>
      </p:sp>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4" name="Groupe 3"/>
          <p:cNvGrpSpPr/>
          <p:nvPr/>
        </p:nvGrpSpPr>
        <p:grpSpPr>
          <a:xfrm>
            <a:off x="230659" y="2470389"/>
            <a:ext cx="2842195" cy="1078523"/>
            <a:chOff x="1114342" y="2731113"/>
            <a:chExt cx="2842195" cy="1078523"/>
          </a:xfrm>
        </p:grpSpPr>
        <p:sp>
          <p:nvSpPr>
            <p:cNvPr id="8" name="Rectangle à coins arrondis 7"/>
            <p:cNvSpPr/>
            <p:nvPr/>
          </p:nvSpPr>
          <p:spPr>
            <a:xfrm>
              <a:off x="1114342" y="2731113"/>
              <a:ext cx="2842195"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5 2</a:t>
              </a:r>
            </a:p>
            <a:p>
              <a:pPr algn="ctr"/>
              <a:r>
                <a:rPr lang="fr-FR" sz="2400" b="1" dirty="0" smtClean="0">
                  <a:solidFill>
                    <a:schemeClr val="tx1"/>
                  </a:solidFill>
                </a:rPr>
                <a:t>A 8 7             R 10 9 3</a:t>
              </a:r>
            </a:p>
            <a:p>
              <a:pPr algn="ctr"/>
              <a:r>
                <a:rPr lang="fr-FR" sz="2400" b="1" dirty="0" smtClean="0">
                  <a:solidFill>
                    <a:schemeClr val="tx1"/>
                  </a:solidFill>
                </a:rPr>
                <a:t>V 6 4</a:t>
              </a:r>
              <a:endParaRPr lang="fr-FR" sz="2400" b="1" dirty="0">
                <a:solidFill>
                  <a:schemeClr val="tx1"/>
                </a:solidFill>
              </a:endParaRPr>
            </a:p>
          </p:txBody>
        </p:sp>
        <p:sp>
          <p:nvSpPr>
            <p:cNvPr id="9" name="Rectangle à coins arrondis 8"/>
            <p:cNvSpPr/>
            <p:nvPr/>
          </p:nvSpPr>
          <p:spPr>
            <a:xfrm>
              <a:off x="2373476" y="3113491"/>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5" name="Groupe 4"/>
          <p:cNvGrpSpPr/>
          <p:nvPr/>
        </p:nvGrpSpPr>
        <p:grpSpPr>
          <a:xfrm>
            <a:off x="230660" y="4415966"/>
            <a:ext cx="2842195" cy="1078523"/>
            <a:chOff x="7825805" y="2731113"/>
            <a:chExt cx="2842195" cy="1078523"/>
          </a:xfrm>
        </p:grpSpPr>
        <p:sp>
          <p:nvSpPr>
            <p:cNvPr id="7" name="Rectangle à coins arrondis 6"/>
            <p:cNvSpPr/>
            <p:nvPr/>
          </p:nvSpPr>
          <p:spPr>
            <a:xfrm>
              <a:off x="7825805" y="2731113"/>
              <a:ext cx="2842195"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5 2</a:t>
              </a:r>
            </a:p>
            <a:p>
              <a:pPr algn="ctr"/>
              <a:r>
                <a:rPr lang="fr-FR" sz="2400" b="1" dirty="0" smtClean="0">
                  <a:solidFill>
                    <a:schemeClr val="tx1"/>
                  </a:solidFill>
                </a:rPr>
                <a:t>A 8 7             R 9 6 3</a:t>
              </a:r>
            </a:p>
            <a:p>
              <a:pPr algn="ctr"/>
              <a:r>
                <a:rPr lang="fr-FR" sz="2400" b="1" dirty="0" smtClean="0">
                  <a:solidFill>
                    <a:schemeClr val="tx1"/>
                  </a:solidFill>
                </a:rPr>
                <a:t>V 10 4</a:t>
              </a:r>
              <a:endParaRPr lang="fr-FR" sz="2400" b="1" dirty="0">
                <a:solidFill>
                  <a:schemeClr val="tx1"/>
                </a:solidFill>
              </a:endParaRPr>
            </a:p>
          </p:txBody>
        </p:sp>
        <p:sp>
          <p:nvSpPr>
            <p:cNvPr id="10" name="Rectangle à coins arrondis 9"/>
            <p:cNvSpPr/>
            <p:nvPr/>
          </p:nvSpPr>
          <p:spPr>
            <a:xfrm>
              <a:off x="9084939" y="3113491"/>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11" name="ZoneTexte 10"/>
          <p:cNvSpPr txBox="1"/>
          <p:nvPr/>
        </p:nvSpPr>
        <p:spPr>
          <a:xfrm>
            <a:off x="3310247" y="2224820"/>
            <a:ext cx="8424139" cy="1569660"/>
          </a:xfrm>
          <a:prstGeom prst="rect">
            <a:avLst/>
          </a:prstGeom>
          <a:noFill/>
        </p:spPr>
        <p:txBody>
          <a:bodyPr wrap="square" rtlCol="0">
            <a:spAutoFit/>
          </a:bodyPr>
          <a:lstStyle/>
          <a:p>
            <a:r>
              <a:rPr lang="fr-FR" sz="2400" dirty="0"/>
              <a:t>Le déclarant a </a:t>
            </a:r>
            <a:r>
              <a:rPr lang="fr-FR" sz="2400" b="1" dirty="0"/>
              <a:t>deux</a:t>
            </a:r>
            <a:r>
              <a:rPr lang="fr-FR" sz="2400" dirty="0"/>
              <a:t> cartes équivalentes et le camp adverse possède </a:t>
            </a:r>
            <a:r>
              <a:rPr lang="fr-FR" sz="2400" b="1" dirty="0"/>
              <a:t>deux</a:t>
            </a:r>
            <a:r>
              <a:rPr lang="fr-FR" sz="2400" dirty="0"/>
              <a:t> cartes </a:t>
            </a:r>
            <a:r>
              <a:rPr lang="fr-FR" sz="2400" dirty="0" smtClean="0"/>
              <a:t>maîtresses.</a:t>
            </a:r>
          </a:p>
          <a:p>
            <a:r>
              <a:rPr lang="fr-FR" sz="2400" dirty="0" smtClean="0"/>
              <a:t>Si </a:t>
            </a:r>
            <a:r>
              <a:rPr lang="fr-FR" sz="2400" dirty="0"/>
              <a:t>la Dame est prise par le Roi et le Valet par l’As, il ne reste aucune carte promue dans la main du déclarant</a:t>
            </a:r>
            <a:r>
              <a:rPr lang="fr-FR" sz="2400" dirty="0" smtClean="0"/>
              <a:t>.</a:t>
            </a:r>
            <a:endParaRPr lang="fr-FR" dirty="0"/>
          </a:p>
        </p:txBody>
      </p:sp>
      <p:sp>
        <p:nvSpPr>
          <p:cNvPr id="12" name="ZoneTexte 11"/>
          <p:cNvSpPr txBox="1"/>
          <p:nvPr/>
        </p:nvSpPr>
        <p:spPr>
          <a:xfrm>
            <a:off x="3310246" y="4170397"/>
            <a:ext cx="8424139" cy="1569660"/>
          </a:xfrm>
          <a:prstGeom prst="rect">
            <a:avLst/>
          </a:prstGeom>
          <a:noFill/>
        </p:spPr>
        <p:txBody>
          <a:bodyPr wrap="square" rtlCol="0">
            <a:spAutoFit/>
          </a:bodyPr>
          <a:lstStyle/>
          <a:p>
            <a:r>
              <a:rPr lang="fr-FR" sz="2400" dirty="0"/>
              <a:t>Le déclarant a </a:t>
            </a:r>
            <a:r>
              <a:rPr lang="fr-FR" sz="2400" b="1" dirty="0"/>
              <a:t>trois </a:t>
            </a:r>
            <a:r>
              <a:rPr lang="fr-FR" sz="2400" dirty="0"/>
              <a:t>cartes équivalentes et le camp adverse possède </a:t>
            </a:r>
            <a:r>
              <a:rPr lang="fr-FR" sz="2400" b="1" dirty="0"/>
              <a:t>deux</a:t>
            </a:r>
            <a:r>
              <a:rPr lang="fr-FR" sz="2400" dirty="0"/>
              <a:t> cartes maîtresses. </a:t>
            </a:r>
            <a:endParaRPr lang="fr-FR" sz="2400" dirty="0" smtClean="0"/>
          </a:p>
          <a:p>
            <a:r>
              <a:rPr lang="fr-FR" sz="2400" dirty="0" smtClean="0"/>
              <a:t>Si </a:t>
            </a:r>
            <a:r>
              <a:rPr lang="fr-FR" sz="2400" dirty="0"/>
              <a:t>la Dame est prise par le Roi et le Valet par l’As, le 10 est promu au rang de carte maîtresse.</a:t>
            </a:r>
          </a:p>
        </p:txBody>
      </p:sp>
    </p:spTree>
    <p:extLst>
      <p:ext uri="{BB962C8B-B14F-4D97-AF65-F5344CB8AC3E}">
        <p14:creationId xmlns:p14="http://schemas.microsoft.com/office/powerpoint/2010/main" val="3738763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La pratique de l’affranchissement d’honneurs par le déclarant</a:t>
            </a:r>
          </a:p>
          <a:p>
            <a:r>
              <a:rPr lang="fr-FR" b="1" dirty="0"/>
              <a:t>Conditions de fonctionnement de l’affranchissement</a:t>
            </a:r>
          </a:p>
          <a:p>
            <a:pPr algn="l"/>
            <a:r>
              <a:rPr lang="fr-FR" b="1" i="1" dirty="0"/>
              <a:t>Rapport entre les cartes maîtresses adverses et les cartes équivalentes du </a:t>
            </a:r>
            <a:r>
              <a:rPr lang="fr-FR" b="1" i="1" dirty="0" smtClean="0"/>
              <a:t>déclarant</a:t>
            </a:r>
          </a:p>
          <a:p>
            <a:pPr algn="l"/>
            <a:endParaRPr lang="fr-FR" b="1" i="1" dirty="0"/>
          </a:p>
          <a:p>
            <a:pPr algn="l"/>
            <a:endParaRPr lang="fr-FR" b="1" i="1" dirty="0" smtClean="0"/>
          </a:p>
          <a:p>
            <a:pPr algn="l"/>
            <a:endParaRPr lang="fr-FR" b="1" i="1" dirty="0"/>
          </a:p>
          <a:p>
            <a:pPr algn="l"/>
            <a:r>
              <a:rPr lang="fr-FR" dirty="0" smtClean="0"/>
              <a:t>	Les </a:t>
            </a:r>
            <a:r>
              <a:rPr lang="fr-FR" dirty="0"/>
              <a:t>cartes maîtresses de la défense doivent être jouées sur </a:t>
            </a:r>
            <a:r>
              <a:rPr lang="fr-FR" dirty="0" smtClean="0"/>
              <a:t>des </a:t>
            </a:r>
            <a:r>
              <a:rPr lang="fr-FR" dirty="0"/>
              <a:t>cartes équivalentes et non sur des petites cartes jouées par le </a:t>
            </a:r>
            <a:r>
              <a:rPr lang="fr-FR" dirty="0" smtClean="0"/>
              <a:t>déclarant</a:t>
            </a:r>
          </a:p>
        </p:txBody>
      </p:sp>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4" name="Groupe 3"/>
          <p:cNvGrpSpPr/>
          <p:nvPr/>
        </p:nvGrpSpPr>
        <p:grpSpPr>
          <a:xfrm>
            <a:off x="296658" y="2459913"/>
            <a:ext cx="2842195" cy="1078523"/>
            <a:chOff x="1114342" y="2731113"/>
            <a:chExt cx="2842195" cy="1078523"/>
          </a:xfrm>
        </p:grpSpPr>
        <p:sp>
          <p:nvSpPr>
            <p:cNvPr id="8" name="Rectangle à coins arrondis 7"/>
            <p:cNvSpPr/>
            <p:nvPr/>
          </p:nvSpPr>
          <p:spPr>
            <a:xfrm>
              <a:off x="1114342" y="2731113"/>
              <a:ext cx="2842195"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5 2</a:t>
              </a:r>
            </a:p>
            <a:p>
              <a:pPr algn="ctr"/>
              <a:r>
                <a:rPr lang="fr-FR" sz="2400" b="1" dirty="0" smtClean="0">
                  <a:solidFill>
                    <a:schemeClr val="tx1"/>
                  </a:solidFill>
                </a:rPr>
                <a:t>A 8 7             R 10 9 3</a:t>
              </a:r>
            </a:p>
            <a:p>
              <a:pPr algn="ctr"/>
              <a:r>
                <a:rPr lang="fr-FR" sz="2400" b="1" dirty="0" smtClean="0">
                  <a:solidFill>
                    <a:schemeClr val="tx1"/>
                  </a:solidFill>
                </a:rPr>
                <a:t>V 6 4</a:t>
              </a:r>
              <a:endParaRPr lang="fr-FR" sz="2400" b="1" dirty="0">
                <a:solidFill>
                  <a:schemeClr val="tx1"/>
                </a:solidFill>
              </a:endParaRPr>
            </a:p>
          </p:txBody>
        </p:sp>
        <p:sp>
          <p:nvSpPr>
            <p:cNvPr id="9" name="Rectangle à coins arrondis 8"/>
            <p:cNvSpPr/>
            <p:nvPr/>
          </p:nvSpPr>
          <p:spPr>
            <a:xfrm>
              <a:off x="2373476" y="3113491"/>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11" name="ZoneTexte 10"/>
          <p:cNvSpPr txBox="1"/>
          <p:nvPr/>
        </p:nvSpPr>
        <p:spPr>
          <a:xfrm>
            <a:off x="3446585" y="2583675"/>
            <a:ext cx="8424139" cy="830997"/>
          </a:xfrm>
          <a:prstGeom prst="rect">
            <a:avLst/>
          </a:prstGeom>
          <a:noFill/>
        </p:spPr>
        <p:txBody>
          <a:bodyPr wrap="square" rtlCol="0">
            <a:spAutoFit/>
          </a:bodyPr>
          <a:lstStyle/>
          <a:p>
            <a:r>
              <a:rPr lang="fr-FR" sz="2400" dirty="0"/>
              <a:t>Dans l’exemple 1, Si Ouest a fourni l’As sur le 4 de Sud, il a offert une levée au déclarant. </a:t>
            </a:r>
          </a:p>
        </p:txBody>
      </p:sp>
      <p:sp>
        <p:nvSpPr>
          <p:cNvPr id="14" name="Rectangle à coins arrondis 13"/>
          <p:cNvSpPr/>
          <p:nvPr/>
        </p:nvSpPr>
        <p:spPr>
          <a:xfrm>
            <a:off x="308967" y="4549355"/>
            <a:ext cx="11574066" cy="1194947"/>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tx1"/>
                </a:solidFill>
              </a:rPr>
              <a:t>	Pour </a:t>
            </a:r>
            <a:r>
              <a:rPr lang="fr-FR" sz="2400" b="1" dirty="0">
                <a:solidFill>
                  <a:schemeClr val="tx1"/>
                </a:solidFill>
              </a:rPr>
              <a:t>que l’affranchissement puisse fonctionner, il faut que le déclarant possède au moins une carte équivalente  de plus que le nombre de cartes maîtresses adverses</a:t>
            </a:r>
          </a:p>
        </p:txBody>
      </p:sp>
    </p:spTree>
    <p:extLst>
      <p:ext uri="{BB962C8B-B14F-4D97-AF65-F5344CB8AC3E}">
        <p14:creationId xmlns:p14="http://schemas.microsoft.com/office/powerpoint/2010/main" val="1999506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2</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La pratique de l’affranchissement d’honneurs par le déclarant</a:t>
            </a:r>
          </a:p>
          <a:p>
            <a:r>
              <a:rPr lang="fr-FR" b="1" dirty="0"/>
              <a:t>Conditions de fonctionnement de l’affranchissement</a:t>
            </a:r>
          </a:p>
          <a:p>
            <a:pPr algn="l"/>
            <a:r>
              <a:rPr lang="fr-FR" b="1" i="1" dirty="0" smtClean="0"/>
              <a:t>Condition distributionnelle</a:t>
            </a:r>
          </a:p>
          <a:p>
            <a:pPr algn="l"/>
            <a:r>
              <a:rPr lang="fr-FR" b="1" i="1" dirty="0" smtClean="0"/>
              <a:t>	</a:t>
            </a:r>
            <a:r>
              <a:rPr lang="fr-FR" dirty="0" smtClean="0"/>
              <a:t>Essayez de réaliser une levée d’affranchissement avec la couleur suivante</a:t>
            </a:r>
          </a:p>
          <a:p>
            <a:pPr algn="l"/>
            <a:endParaRPr lang="fr-FR" dirty="0"/>
          </a:p>
          <a:p>
            <a:pPr algn="l"/>
            <a:endParaRPr lang="fr-FR" b="1" i="1" dirty="0" smtClean="0"/>
          </a:p>
          <a:p>
            <a:pPr algn="l"/>
            <a:endParaRPr lang="fr-FR" sz="1000" b="1" i="1" dirty="0"/>
          </a:p>
          <a:p>
            <a:pPr algn="l"/>
            <a:r>
              <a:rPr lang="fr-FR" sz="1000" dirty="0" smtClean="0"/>
              <a:t>	</a:t>
            </a:r>
          </a:p>
          <a:p>
            <a:pPr algn="l"/>
            <a:r>
              <a:rPr lang="fr-FR" dirty="0" smtClean="0"/>
              <a:t>	Il suffit d’ajouter une petite carte en Nord ou en Sud </a:t>
            </a:r>
            <a:br>
              <a:rPr lang="fr-FR" dirty="0" smtClean="0"/>
            </a:br>
            <a:r>
              <a:rPr lang="fr-FR" dirty="0" smtClean="0"/>
              <a:t>pour que l’affranchissement fonctionne</a:t>
            </a:r>
          </a:p>
        </p:txBody>
      </p:sp>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4" name="Groupe 3"/>
          <p:cNvGrpSpPr/>
          <p:nvPr/>
        </p:nvGrpSpPr>
        <p:grpSpPr>
          <a:xfrm>
            <a:off x="343669" y="2838357"/>
            <a:ext cx="2842195" cy="1078523"/>
            <a:chOff x="1114342" y="2731113"/>
            <a:chExt cx="2842195" cy="1078523"/>
          </a:xfrm>
        </p:grpSpPr>
        <p:sp>
          <p:nvSpPr>
            <p:cNvPr id="8" name="Rectangle à coins arrondis 7"/>
            <p:cNvSpPr/>
            <p:nvPr/>
          </p:nvSpPr>
          <p:spPr>
            <a:xfrm>
              <a:off x="1114342" y="2731113"/>
              <a:ext cx="2842195"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a:t>
              </a:r>
            </a:p>
            <a:p>
              <a:pPr algn="ctr"/>
              <a:r>
                <a:rPr lang="fr-FR" sz="2400" b="1" dirty="0" smtClean="0">
                  <a:solidFill>
                    <a:schemeClr val="tx1"/>
                  </a:solidFill>
                </a:rPr>
                <a:t>A 8 7 4         R 9 6 5 3</a:t>
              </a:r>
            </a:p>
            <a:p>
              <a:pPr algn="ctr"/>
              <a:r>
                <a:rPr lang="fr-FR" sz="2400" b="1" dirty="0" smtClean="0">
                  <a:solidFill>
                    <a:schemeClr val="tx1"/>
                  </a:solidFill>
                </a:rPr>
                <a:t>V 2</a:t>
              </a:r>
              <a:endParaRPr lang="fr-FR" sz="2400" b="1" dirty="0">
                <a:solidFill>
                  <a:schemeClr val="tx1"/>
                </a:solidFill>
              </a:endParaRPr>
            </a:p>
          </p:txBody>
        </p:sp>
        <p:sp>
          <p:nvSpPr>
            <p:cNvPr id="9" name="Rectangle à coins arrondis 8"/>
            <p:cNvSpPr/>
            <p:nvPr/>
          </p:nvSpPr>
          <p:spPr>
            <a:xfrm>
              <a:off x="2373476" y="3113491"/>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11" name="ZoneTexte 10"/>
          <p:cNvSpPr txBox="1"/>
          <p:nvPr/>
        </p:nvSpPr>
        <p:spPr>
          <a:xfrm>
            <a:off x="3298873" y="2592789"/>
            <a:ext cx="8571851" cy="1569660"/>
          </a:xfrm>
          <a:prstGeom prst="rect">
            <a:avLst/>
          </a:prstGeom>
          <a:noFill/>
        </p:spPr>
        <p:txBody>
          <a:bodyPr wrap="square" rtlCol="0">
            <a:spAutoFit/>
          </a:bodyPr>
          <a:lstStyle/>
          <a:p>
            <a:r>
              <a:rPr lang="fr-FR" sz="2400" dirty="0" smtClean="0"/>
              <a:t>Sud possède bien trois cartes équivalentes et l’adversaire ne possède que deux cartes maîtresses, mais quand l’adversaire aura pris  la Dame du Roi et le Valet de l’As, il ne restera plus de carte ni en Nord ni en Sud</a:t>
            </a:r>
            <a:endParaRPr lang="fr-FR" sz="2400" dirty="0"/>
          </a:p>
        </p:txBody>
      </p:sp>
      <p:sp>
        <p:nvSpPr>
          <p:cNvPr id="14" name="Rectangle à coins arrondis 13"/>
          <p:cNvSpPr/>
          <p:nvPr/>
        </p:nvSpPr>
        <p:spPr>
          <a:xfrm>
            <a:off x="388097" y="5364830"/>
            <a:ext cx="11574066" cy="1194947"/>
          </a:xfrm>
          <a:prstGeom prst="roundRect">
            <a:avLst/>
          </a:prstGeom>
          <a:solidFill>
            <a:schemeClr val="accent1">
              <a:lumMod val="20000"/>
              <a:lumOff val="8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Pour que l’affranchissement aboutisse, il faut que l’une des deux mains du déclarant détienne au moins une carte de plus que le nombre de cartes maîtresses adverses</a:t>
            </a:r>
          </a:p>
        </p:txBody>
      </p:sp>
      <p:grpSp>
        <p:nvGrpSpPr>
          <p:cNvPr id="5" name="Groupe 4"/>
          <p:cNvGrpSpPr/>
          <p:nvPr/>
        </p:nvGrpSpPr>
        <p:grpSpPr>
          <a:xfrm>
            <a:off x="8255122" y="3944022"/>
            <a:ext cx="1098452" cy="1078523"/>
            <a:chOff x="9074249" y="4023153"/>
            <a:chExt cx="1098452" cy="1078523"/>
          </a:xfrm>
        </p:grpSpPr>
        <p:sp>
          <p:nvSpPr>
            <p:cNvPr id="12" name="Rectangle à coins arrondis 11"/>
            <p:cNvSpPr/>
            <p:nvPr/>
          </p:nvSpPr>
          <p:spPr>
            <a:xfrm>
              <a:off x="9074249" y="4023153"/>
              <a:ext cx="1098452"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 3</a:t>
              </a:r>
            </a:p>
            <a:p>
              <a:pPr algn="ctr"/>
              <a:endParaRPr lang="fr-FR" sz="2400" b="1" dirty="0" smtClean="0">
                <a:solidFill>
                  <a:schemeClr val="tx1"/>
                </a:solidFill>
              </a:endParaRPr>
            </a:p>
            <a:p>
              <a:pPr algn="ctr"/>
              <a:r>
                <a:rPr lang="fr-FR" sz="2400" b="1" dirty="0" smtClean="0">
                  <a:solidFill>
                    <a:schemeClr val="tx1"/>
                  </a:solidFill>
                </a:rPr>
                <a:t>V 2</a:t>
              </a:r>
              <a:endParaRPr lang="fr-FR" sz="2400" b="1" dirty="0">
                <a:solidFill>
                  <a:schemeClr val="tx1"/>
                </a:solidFill>
              </a:endParaRPr>
            </a:p>
          </p:txBody>
        </p:sp>
        <p:sp>
          <p:nvSpPr>
            <p:cNvPr id="13" name="Rectangle à coins arrondis 12"/>
            <p:cNvSpPr/>
            <p:nvPr/>
          </p:nvSpPr>
          <p:spPr>
            <a:xfrm>
              <a:off x="9461512" y="4405531"/>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grpSp>
        <p:nvGrpSpPr>
          <p:cNvPr id="15" name="Groupe 14"/>
          <p:cNvGrpSpPr/>
          <p:nvPr/>
        </p:nvGrpSpPr>
        <p:grpSpPr>
          <a:xfrm>
            <a:off x="9597551" y="3939608"/>
            <a:ext cx="1098452" cy="1078523"/>
            <a:chOff x="9074249" y="4023153"/>
            <a:chExt cx="1098452" cy="1078523"/>
          </a:xfrm>
        </p:grpSpPr>
        <p:sp>
          <p:nvSpPr>
            <p:cNvPr id="16" name="Rectangle à coins arrondis 15"/>
            <p:cNvSpPr/>
            <p:nvPr/>
          </p:nvSpPr>
          <p:spPr>
            <a:xfrm>
              <a:off x="9074249" y="4023153"/>
              <a:ext cx="1098452"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a:t>
              </a:r>
            </a:p>
            <a:p>
              <a:pPr algn="ctr"/>
              <a:endParaRPr lang="fr-FR" sz="2400" b="1" dirty="0" smtClean="0">
                <a:solidFill>
                  <a:schemeClr val="tx1"/>
                </a:solidFill>
              </a:endParaRPr>
            </a:p>
            <a:p>
              <a:pPr algn="ctr"/>
              <a:r>
                <a:rPr lang="fr-FR" sz="2400" b="1" dirty="0" smtClean="0">
                  <a:solidFill>
                    <a:schemeClr val="tx1"/>
                  </a:solidFill>
                </a:rPr>
                <a:t>V 3 2</a:t>
              </a:r>
              <a:endParaRPr lang="fr-FR" sz="2400" b="1" dirty="0">
                <a:solidFill>
                  <a:schemeClr val="tx1"/>
                </a:solidFill>
              </a:endParaRPr>
            </a:p>
          </p:txBody>
        </p:sp>
        <p:sp>
          <p:nvSpPr>
            <p:cNvPr id="17" name="Rectangle à coins arrondis 16"/>
            <p:cNvSpPr/>
            <p:nvPr/>
          </p:nvSpPr>
          <p:spPr>
            <a:xfrm>
              <a:off x="9461512" y="4405531"/>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Tree>
    <p:extLst>
      <p:ext uri="{BB962C8B-B14F-4D97-AF65-F5344CB8AC3E}">
        <p14:creationId xmlns:p14="http://schemas.microsoft.com/office/powerpoint/2010/main" val="2853765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ppt_w</p:attrName>
                                        </p:attrNameLst>
                                      </p:cBhvr>
                                      <p:tavLst>
                                        <p:tav tm="0">
                                          <p:val>
                                            <p:fltVal val="0"/>
                                          </p:val>
                                        </p:tav>
                                        <p:tav tm="100000">
                                          <p:val>
                                            <p:strVal val="#ppt_w"/>
                                          </p:val>
                                        </p:tav>
                                      </p:tavLst>
                                    </p:anim>
                                    <p:anim calcmode="lin" valueType="num">
                                      <p:cBhvr>
                                        <p:cTn id="40" dur="500" fill="hold"/>
                                        <p:tgtEl>
                                          <p:spTgt spid="15"/>
                                        </p:tgtEl>
                                        <p:attrNameLst>
                                          <p:attrName>ppt_h</p:attrName>
                                        </p:attrNameLst>
                                      </p:cBhvr>
                                      <p:tavLst>
                                        <p:tav tm="0">
                                          <p:val>
                                            <p:fltVal val="0"/>
                                          </p:val>
                                        </p:tav>
                                        <p:tav tm="100000">
                                          <p:val>
                                            <p:strVal val="#ppt_h"/>
                                          </p:val>
                                        </p:tav>
                                      </p:tavLst>
                                    </p:anim>
                                    <p:animEffect transition="in" filter="fade">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2251</TotalTime>
  <Words>1012</Words>
  <Application>Microsoft Office PowerPoint</Application>
  <PresentationFormat>Grand écran</PresentationFormat>
  <Paragraphs>333</Paragraphs>
  <Slides>13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13</vt:i4>
      </vt:variant>
    </vt:vector>
  </HeadingPairs>
  <TitlesOfParts>
    <vt:vector size="17" baseType="lpstr">
      <vt:lpstr>Arial</vt:lpstr>
      <vt:lpstr>Calibri</vt:lpstr>
      <vt:lpstr>Calibri Light</vt:lpstr>
      <vt:lpstr>Thème Office</vt:lpstr>
      <vt:lpstr>Chapitre 3 - Leçon 2</vt:lpstr>
      <vt:lpstr>Chapitre 3 - Leçon 2</vt:lpstr>
      <vt:lpstr>Chapitre 3 - Leçon 2</vt:lpstr>
      <vt:lpstr>Chapitre 3 - Leçon 2</vt:lpstr>
      <vt:lpstr>Chapitre 3 - Leçon 2</vt:lpstr>
      <vt:lpstr>Chapitre 3 - Leçon 2</vt:lpstr>
      <vt:lpstr>Chapitre 3 - Leçon 2</vt:lpstr>
      <vt:lpstr>Chapitre 3 - Leçon 2</vt:lpstr>
      <vt:lpstr>Chapitre 3 - Leçon 2</vt:lpstr>
      <vt:lpstr>Chapitre 3 - Leçon 2</vt:lpstr>
      <vt:lpstr>Chapitre 3 - Leçon 2</vt:lpstr>
      <vt:lpstr>Chapitre 3 - Leçon 2</vt:lpstr>
      <vt:lpstr>Chapitre 3 - Leçon 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 5 (la notion d’atout)</dc:title>
  <dc:creator>Comité</dc:creator>
  <cp:lastModifiedBy>alain raynaud</cp:lastModifiedBy>
  <cp:revision>127</cp:revision>
  <dcterms:created xsi:type="dcterms:W3CDTF">2018-10-04T06:59:00Z</dcterms:created>
  <dcterms:modified xsi:type="dcterms:W3CDTF">2021-02-22T12:18:14Z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1033-10.2.0.6020</vt:lpwstr>
  </property>
</Properties>
</file>